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3.svg" ContentType="image/svg+xml"/>
  <Override PartName="/ppt/media/image75.svg" ContentType="image/svg+xml"/>
  <Override PartName="/ppt/media/image7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4"/>
  </p:notesMasterIdLst>
  <p:handoutMasterIdLst>
    <p:handoutMasterId r:id="rId45"/>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283" r:id="rId19"/>
    <p:sldId id="10168" r:id="rId20"/>
    <p:sldId id="10170" r:id="rId21"/>
    <p:sldId id="391" r:id="rId22"/>
    <p:sldId id="286" r:id="rId23"/>
    <p:sldId id="293" r:id="rId24"/>
    <p:sldId id="289" r:id="rId25"/>
    <p:sldId id="10171" r:id="rId26"/>
    <p:sldId id="9697" r:id="rId27"/>
    <p:sldId id="9698" r:id="rId28"/>
    <p:sldId id="10164" r:id="rId29"/>
    <p:sldId id="10165" r:id="rId30"/>
    <p:sldId id="437" r:id="rId31"/>
    <p:sldId id="9458" r:id="rId32"/>
    <p:sldId id="10312" r:id="rId33"/>
    <p:sldId id="446" r:id="rId34"/>
    <p:sldId id="447" r:id="rId35"/>
    <p:sldId id="448" r:id="rId36"/>
    <p:sldId id="10201" r:id="rId37"/>
    <p:sldId id="9495" r:id="rId38"/>
    <p:sldId id="582" r:id="rId39"/>
    <p:sldId id="583" r:id="rId40"/>
    <p:sldId id="10167" r:id="rId41"/>
    <p:sldId id="584" r:id="rId42"/>
    <p:sldId id="48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283"/>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249" autoAdjust="0"/>
  </p:normalViewPr>
  <p:slideViewPr>
    <p:cSldViewPr snapToGrid="0">
      <p:cViewPr>
        <p:scale>
          <a:sx n="55" d="100"/>
          <a:sy n="55" d="100"/>
        </p:scale>
        <p:origin x="1742" y="701"/>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notesMaster" Target="notesMasters/notesMaster1.xml"/><Relationship Id="rId45" Type="http://schemas.openxmlformats.org/officeDocument/2006/relationships/handoutMaster" Target="handoutMasters/handoutMaster1.xml"/><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Point_1.1</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45</c:v>
                </c:pt>
                <c:pt idx="1">
                  <c:v>45</c:v>
                </c:pt>
                <c:pt idx="2">
                  <c:v>49</c:v>
                </c:pt>
                <c:pt idx="3">
                  <c:v>42</c:v>
                </c:pt>
                <c:pt idx="4">
                  <c:v>44</c:v>
                </c:pt>
                <c:pt idx="5">
                  <c:v>43</c:v>
                </c:pt>
                <c:pt idx="6">
                  <c:v>40</c:v>
                </c:pt>
                <c:pt idx="7">
                  <c:v>50</c:v>
                </c:pt>
                <c:pt idx="8">
                  <c:v>43</c:v>
                </c:pt>
                <c:pt idx="9">
                  <c:v>49</c:v>
                </c:pt>
                <c:pt idx="10">
                  <c:v>41</c:v>
                </c:pt>
                <c:pt idx="11">
                  <c:v>41</c:v>
                </c:pt>
                <c:pt idx="12">
                  <c:v>43</c:v>
                </c:pt>
                <c:pt idx="13">
                  <c:v>49</c:v>
                </c:pt>
              </c:numCache>
            </c:numRef>
          </c:val>
        </c:ser>
        <c:ser>
          <c:idx val="1"/>
          <c:order val="1"/>
          <c:tx>
            <c:strRef>
              <c:f>Sheet1!$C$1</c:f>
              <c:strCache>
                <c:ptCount val="1"/>
                <c:pt idx="0">
                  <c:v>Point_1.2</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25</c:v>
                </c:pt>
                <c:pt idx="1">
                  <c:v>25</c:v>
                </c:pt>
                <c:pt idx="2">
                  <c:v>29</c:v>
                </c:pt>
                <c:pt idx="3">
                  <c:v>34</c:v>
                </c:pt>
                <c:pt idx="4">
                  <c:v>27</c:v>
                </c:pt>
                <c:pt idx="5">
                  <c:v>28</c:v>
                </c:pt>
                <c:pt idx="6">
                  <c:v>30</c:v>
                </c:pt>
                <c:pt idx="7">
                  <c:v>35</c:v>
                </c:pt>
                <c:pt idx="8">
                  <c:v>29</c:v>
                </c:pt>
                <c:pt idx="9">
                  <c:v>30</c:v>
                </c:pt>
                <c:pt idx="10">
                  <c:v>34</c:v>
                </c:pt>
                <c:pt idx="11">
                  <c:v>35</c:v>
                </c:pt>
                <c:pt idx="12">
                  <c:v>34</c:v>
                </c:pt>
                <c:pt idx="13">
                  <c:v>28</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Point_1.1</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43</c:v>
                </c:pt>
                <c:pt idx="1">
                  <c:v>44</c:v>
                </c:pt>
                <c:pt idx="2">
                  <c:v>43</c:v>
                </c:pt>
                <c:pt idx="3">
                  <c:v>49</c:v>
                </c:pt>
                <c:pt idx="4">
                  <c:v>47</c:v>
                </c:pt>
                <c:pt idx="5">
                  <c:v>47</c:v>
                </c:pt>
                <c:pt idx="6">
                  <c:v>44</c:v>
                </c:pt>
                <c:pt idx="7">
                  <c:v>40</c:v>
                </c:pt>
                <c:pt idx="8">
                  <c:v>41</c:v>
                </c:pt>
                <c:pt idx="9">
                  <c:v>44</c:v>
                </c:pt>
                <c:pt idx="10">
                  <c:v>49</c:v>
                </c:pt>
                <c:pt idx="11">
                  <c:v>49</c:v>
                </c:pt>
                <c:pt idx="12">
                  <c:v>45</c:v>
                </c:pt>
                <c:pt idx="13">
                  <c:v>49</c:v>
                </c:pt>
              </c:numCache>
            </c:numRef>
          </c:val>
        </c:ser>
        <c:ser>
          <c:idx val="1"/>
          <c:order val="1"/>
          <c:tx>
            <c:strRef>
              <c:f>Sheet1!$C$1</c:f>
              <c:strCache>
                <c:ptCount val="1"/>
                <c:pt idx="0">
                  <c:v>Point_1.2</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26</c:v>
                </c:pt>
                <c:pt idx="1">
                  <c:v>29</c:v>
                </c:pt>
                <c:pt idx="2">
                  <c:v>34</c:v>
                </c:pt>
                <c:pt idx="3">
                  <c:v>25</c:v>
                </c:pt>
                <c:pt idx="4">
                  <c:v>32</c:v>
                </c:pt>
                <c:pt idx="5">
                  <c:v>31</c:v>
                </c:pt>
                <c:pt idx="6">
                  <c:v>34</c:v>
                </c:pt>
                <c:pt idx="7">
                  <c:v>34</c:v>
                </c:pt>
                <c:pt idx="8">
                  <c:v>34</c:v>
                </c:pt>
                <c:pt idx="9">
                  <c:v>33</c:v>
                </c:pt>
                <c:pt idx="10">
                  <c:v>25</c:v>
                </c:pt>
                <c:pt idx="11">
                  <c:v>26</c:v>
                </c:pt>
                <c:pt idx="12">
                  <c:v>34</c:v>
                </c:pt>
                <c:pt idx="13">
                  <c:v>25</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Point_1.1</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46</c:v>
                </c:pt>
                <c:pt idx="1">
                  <c:v>49</c:v>
                </c:pt>
                <c:pt idx="2">
                  <c:v>48</c:v>
                </c:pt>
                <c:pt idx="3">
                  <c:v>45</c:v>
                </c:pt>
                <c:pt idx="4">
                  <c:v>41</c:v>
                </c:pt>
                <c:pt idx="5">
                  <c:v>50</c:v>
                </c:pt>
                <c:pt idx="6">
                  <c:v>50</c:v>
                </c:pt>
                <c:pt idx="7">
                  <c:v>41</c:v>
                </c:pt>
                <c:pt idx="8">
                  <c:v>43</c:v>
                </c:pt>
                <c:pt idx="9">
                  <c:v>45</c:v>
                </c:pt>
                <c:pt idx="10">
                  <c:v>48</c:v>
                </c:pt>
                <c:pt idx="11">
                  <c:v>42</c:v>
                </c:pt>
                <c:pt idx="12">
                  <c:v>41</c:v>
                </c:pt>
                <c:pt idx="13">
                  <c:v>47</c:v>
                </c:pt>
              </c:numCache>
            </c:numRef>
          </c:val>
        </c:ser>
        <c:ser>
          <c:idx val="1"/>
          <c:order val="1"/>
          <c:tx>
            <c:strRef>
              <c:f>Sheet1!$C$1</c:f>
              <c:strCache>
                <c:ptCount val="1"/>
                <c:pt idx="0">
                  <c:v>Point_1.2</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35</c:v>
                </c:pt>
                <c:pt idx="1">
                  <c:v>34</c:v>
                </c:pt>
                <c:pt idx="2">
                  <c:v>29</c:v>
                </c:pt>
                <c:pt idx="3">
                  <c:v>25</c:v>
                </c:pt>
                <c:pt idx="4">
                  <c:v>30</c:v>
                </c:pt>
                <c:pt idx="5">
                  <c:v>29</c:v>
                </c:pt>
                <c:pt idx="6">
                  <c:v>34</c:v>
                </c:pt>
                <c:pt idx="7">
                  <c:v>29</c:v>
                </c:pt>
                <c:pt idx="8">
                  <c:v>29</c:v>
                </c:pt>
                <c:pt idx="9">
                  <c:v>27</c:v>
                </c:pt>
                <c:pt idx="10">
                  <c:v>25</c:v>
                </c:pt>
                <c:pt idx="11">
                  <c:v>33</c:v>
                </c:pt>
                <c:pt idx="12">
                  <c:v>35</c:v>
                </c:pt>
                <c:pt idx="13">
                  <c:v>32</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c:v>
                </c:pt>
                <c:pt idx="1">
                  <c:v>383.29</c:v>
                </c:pt>
                <c:pt idx="2">
                  <c:v>381.62</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31-07-2025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31-07-2025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 Id="rId3" Type="http://schemas.openxmlformats.org/officeDocument/2006/relationships/image" Target="../media/image30.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microsoft.com/office/2007/relationships/hdphoto" Target="../media/hdphoto6.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7.png"/><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 Id="rId4" Type="http://schemas.microsoft.com/office/2007/relationships/hdphoto" Target="../media/hdphoto8.wdp"/><Relationship Id="rId5" Type="http://schemas.openxmlformats.org/officeDocument/2006/relationships/image" Target="../media/image40.png"/><Relationship Id="rId6"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 Id="rId3" Type="http://schemas.microsoft.com/office/2007/relationships/hdphoto" Target="../media/hdphoto10.wdp"/><Relationship Id="rId4" Type="http://schemas.openxmlformats.org/officeDocument/2006/relationships/image" Target="../media/image48.png"/><Relationship Id="rId5" Type="http://schemas.microsoft.com/office/2007/relationships/hdphoto" Target="../media/hdphoto11.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6.png"/><Relationship Id="rId4" Type="http://schemas.microsoft.com/office/2007/relationships/hdphoto" Target="../media/hdphoto9.wdp"/><Relationship Id="rId5"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4.png"/><Relationship Id="rId3" Type="http://schemas.microsoft.com/office/2007/relationships/hdphoto" Target="../media/hdphoto12.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5.png"/><Relationship Id="rId4" Type="http://schemas.microsoft.com/office/2007/relationships/hdphoto" Target="../media/hdphoto13.wdp"/><Relationship Id="rId5"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microsoft.com/office/2007/relationships/hdphoto" Target="../media/hdphoto1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microsoft.com/office/2007/relationships/hdphoto" Target="../media/hdphoto15.wdp"/><Relationship Id="rId4" Type="http://schemas.openxmlformats.org/officeDocument/2006/relationships/image" Target="../media/image4.png"/><Relationship Id="rId5" Type="http://schemas.openxmlformats.org/officeDocument/2006/relationships/image" Target="../media/image58.png"/><Relationship Id="rId6" Type="http://schemas.openxmlformats.org/officeDocument/2006/relationships/image" Target="../media/image59.GIF"/><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microsoft.com/office/2007/relationships/hdphoto" Target="../media/hdphoto16.wdp"/><Relationship Id="rId11" Type="http://schemas.openxmlformats.org/officeDocument/2006/relationships/image" Target="../media/image63.png"/><Relationship Id="rId12" Type="http://schemas.microsoft.com/office/2007/relationships/hdphoto" Target="../media/hdphoto17.wdp"/><Relationship Id="rId13" Type="http://schemas.openxmlformats.org/officeDocument/2006/relationships/image" Target="../media/image64.png"/><Relationship Id="rId14" Type="http://schemas.microsoft.com/office/2007/relationships/hdphoto" Target="../media/hdphoto18.wdp"/><Relationship Id="rId15" Type="http://schemas.openxmlformats.org/officeDocument/2006/relationships/image" Target="../media/image65.png"/><Relationship Id="rId16"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 Id="rId3"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9.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70.png"/><Relationship Id="rId7" Type="http://schemas.openxmlformats.org/officeDocument/2006/relationships/hyperlink" Target="https://www.facebook.com/STI4SDG/" TargetMode="External"/><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svg"/><Relationship Id="rId11" Type="http://schemas.openxmlformats.org/officeDocument/2006/relationships/image" Target="../media/image74.png"/><Relationship Id="rId12" Type="http://schemas.openxmlformats.org/officeDocument/2006/relationships/image" Target="../media/image75.svg"/><Relationship Id="rId13" Type="http://schemas.openxmlformats.org/officeDocument/2006/relationships/image" Target="../media/image76.png"/><Relationship Id="rId14" Type="http://schemas.openxmlformats.org/officeDocument/2006/relationships/image" Target="../media/image77.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Type_1: Point_1.1, Point_1.2 (Sub_point_1.2.1)
Type_2: Point_2.1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Market of Computers</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open</a:t>
                      </a:r>
                    </a:p>
                  </a:txBody>
                  <a:tcPr marL="9525" marR="9525" marT="9525" marB="0" anchor="ctr"/>
                </a:tc>
                <a:tc>
                  <a:txBody>
                    <a:bodyPr/>
                    <a:lstStyle/>
                    <a:p>
                      <a:pPr marL="91440" algn="l" fontAlgn="b"/>
                      <a:r>
                        <a:rPr lang="en-US" sz="1100" kern="1200" dirty="0">
                          <a:solidFill>
                            <a:schemeClr val="dk1"/>
                          </a:solidFill>
                          <a:latin typeface="+mn-lt"/>
                          <a:ea typeface="+mn-ea"/>
                          <a:cs typeface="+mn-cs"/>
                        </a:rPr>
                        <a:t>1</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open1</a:t>
                      </a:r>
                    </a:p>
                  </a:txBody>
                  <a:tcPr marL="9525" marR="9525" marT="9525" marB="0" anchor="ctr"/>
                </a:tc>
                <a:tc>
                  <a:txBody>
                    <a:bodyPr/>
                    <a:lstStyle/>
                    <a:p>
                      <a:pPr marL="91440" algn="l" fontAlgn="b"/>
                      <a:r>
                        <a:rPr lang="en-US" sz="1100" kern="1200" dirty="0">
                          <a:solidFill>
                            <a:schemeClr val="dk1"/>
                          </a:solidFill>
                          <a:latin typeface="+mn-lt"/>
                          <a:ea typeface="+mn-ea"/>
                          <a:cs typeface="+mn-cs"/>
                        </a:rPr>
                        <a:t>2</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OPWN 2</a:t>
                      </a:r>
                    </a:p>
                  </a:txBody>
                  <a:tcPr marL="9525" marR="9525" marT="9525" marB="0" anchor="ctr"/>
                </a:tc>
                <a:tc>
                  <a:txBody>
                    <a:bodyPr/>
                    <a:lstStyle/>
                    <a:p>
                      <a:pPr marL="91440" algn="l" fontAlgn="b"/>
                      <a:r>
                        <a:rPr lang="en-US" sz="1100" kern="1200" dirty="0">
                          <a:solidFill>
                            <a:schemeClr val="dk1"/>
                          </a:solidFill>
                          <a:latin typeface="+mn-lt"/>
                          <a:ea typeface="+mn-ea"/>
                          <a:cs typeface="+mn-cs"/>
                        </a:rPr>
                        <a:t>3</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OPEN2</a:t>
                      </a:r>
                    </a:p>
                  </a:txBody>
                  <a:tcPr marL="9525" marR="9525" marT="9525" marB="0" anchor="ctr"/>
                </a:tc>
                <a:tc>
                  <a:txBody>
                    <a:bodyPr/>
                    <a:lstStyle/>
                    <a:p>
                      <a:pPr marL="91440" algn="l" fontAlgn="b"/>
                      <a:r>
                        <a:rPr lang="en-US" sz="1100" kern="1200" dirty="0">
                          <a:solidFill>
                            <a:schemeClr val="dk1"/>
                          </a:solidFill>
                          <a:latin typeface="+mn-lt"/>
                          <a:ea typeface="+mn-ea"/>
                          <a:cs typeface="+mn-cs"/>
                        </a:rPr>
                        <a:t>5</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OPN3 </a:t>
                      </a:r>
                    </a:p>
                  </a:txBody>
                  <a:tcPr marL="9525" marR="9525" marT="9525" marB="0" anchor="ctr"/>
                </a:tc>
                <a:tc>
                  <a:txBody>
                    <a:bodyPr/>
                    <a:lstStyle/>
                    <a:p>
                      <a:pPr marL="91440" algn="l" fontAlgn="b"/>
                      <a:r>
                        <a:rPr lang="en-US" sz="1100" kern="1200" dirty="0">
                          <a:solidFill>
                            <a:schemeClr val="dk1"/>
                          </a:solidFill>
                          <a:latin typeface="+mn-lt"/>
                          <a:ea typeface="+mn-ea"/>
                          <a:cs typeface="+mn-cs"/>
                        </a:rPr>
                        <a:t>4</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658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Market of Computers is projected to experience substantial growth from 2019 to 2032. With a compound annual growth rate (CAGR) of 5.3%, the market size is predicted to significantly increase from the millions to the billions. Market shares will similarly rise, with an anticipated expansion in revenues correlating with this surge. Technological advancements and the rising dependency on computers in various sectors are key contributors to this forecasted upswing. By 2032, the market is expected to have expanded dramatically, illustrating the global influence, allure, and need for computers. This consistent, powerful growth underscores the importance of investment and participation in the computer market.</a:t>
            </a:r>
            <a:r>
              <a:rPr kumimoji="0" lang="en-US" sz="9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43088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78573"/>
            <a:ext cx="5141686" cy="261610"/>
          </a:xfrm>
          <a:prstGeom prst="rect">
            <a:avLst/>
          </a:prstGeom>
          <a:noFill/>
        </p:spPr>
        <p:txBody>
          <a:bodyPr wrap="square">
            <a:spAutoFit/>
          </a:bodyPr>
          <a:lstStyle/>
          <a:p>
            <a:r>
              <a:rPr lang="en-US" sz="1100" b="1" dirty="0">
                <a:solidFill>
                  <a:schemeClr val="bg1"/>
                </a:solidFill>
              </a:rPr>
              <a:t>FIGURE 01. Global Market of Computers,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a:extLst>
              <a:ext uri="{FF2B5EF4-FFF2-40B4-BE49-F238E27FC236}">
                <a16:creationId xmlns:a16="http://schemas.microsoft.com/office/drawing/2014/main" id="{DDFF9EB4-CE44-4986-6953-2FAF0A315950}"/>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04065" y="4980052"/>
            <a:ext cx="5725324" cy="1448002"/>
          </a:xfrm>
          <a:prstGeom prst="rect">
            <a:avLst/>
          </a:prstGeom>
        </p:spPr>
      </p:pic>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2724029"/>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Technological Advancements: Technological advancements lie at the heart of the expanding global computer market. Continuous innovation has led to the development of high-spec laptops, smaller PCs, more powerful processors, and robust storage devices. The introduction of AI technology, machine learning, and deep learning across the computing world has helped in automating many business processes and reducing operational costs. Furthermore, progress in IoT is leading to the creation of smart homes and offices, requiring more advanced computers. These improvements have increased the uses and applications of computers, driving market growth globally.
Growth of the Gaming Industry: The global gaming industry has been recognized as one of the leading market enablers for the computer market. The growing interest in e-sports, online multiplayer games, and virtual reality-based gaming has driven the demand for high-quality gaming consoles and computers. Gaming enthusiasts often look for computers with superior graphic capabilities, faster processors, and large data storage capacity, contributing to increased sales of advanced computer systems. Moreover, game developers are continuously pushing the boundaries in terms of graphics and performance requirement, which, in turn, boosts the market for top-of-the-line computers.</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6" name="TextBox 5">
            <a:extLst>
              <a:ext uri="{FF2B5EF4-FFF2-40B4-BE49-F238E27FC236}">
                <a16:creationId xmlns:a16="http://schemas.microsoft.com/office/drawing/2014/main" id="{7BAA96CD-19E6-155E-7C32-577DF97EF73C}"/>
              </a:ext>
            </a:extLst>
          </p:cNvPr>
          <p:cNvSpPr txBox="1"/>
          <p:nvPr/>
        </p:nvSpPr>
        <p:spPr>
          <a:xfrm>
            <a:off x="8382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SUPPLY SIDE TRENDS</a:t>
            </a:r>
          </a:p>
        </p:txBody>
      </p:sp>
      <p:sp>
        <p:nvSpPr>
          <p:cNvPr id="10" name="TextBox 9">
            <a:extLst>
              <a:ext uri="{FF2B5EF4-FFF2-40B4-BE49-F238E27FC236}">
                <a16:creationId xmlns:a16="http://schemas.microsoft.com/office/drawing/2014/main" id="{B07D0FC6-D7BD-6117-36CD-D7E08E69CFF4}"/>
              </a:ext>
            </a:extLst>
          </p:cNvPr>
          <p:cNvSpPr txBox="1"/>
          <p:nvPr/>
        </p:nvSpPr>
        <p:spPr>
          <a:xfrm>
            <a:off x="59987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DEMAND SIDE TRENDS</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rPr lang="en-US" sz="1100" b="1" i="0" u="none" strike="noStrike" baseline="0" dirty="0">
                <a:solidFill>
                  <a:schemeClr val="tx1">
                    <a:lumMod val="75000"/>
                    <a:lumOff val="25000"/>
                  </a:schemeClr>
                </a:solidFill>
                <a:latin typeface="+mj-lt"/>
              </a:rPr>
              <a:t>Global Market of Computers</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25500"/>
            <a:ext cx="5663512" cy="3033605"/>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838799" y="1443168"/>
            <a:ext cx="4386818" cy="2104023"/>
          </a:xfrm>
          <a:prstGeom prst="rect">
            <a:avLst/>
          </a:prstGeom>
        </p:spPr>
      </p:pic>
      <p:pic>
        <p:nvPicPr>
          <p:cNvPr id="14" name="Picture 13">
            <a:extLst>
              <a:ext uri="{FF2B5EF4-FFF2-40B4-BE49-F238E27FC236}">
                <a16:creationId xmlns:a16="http://schemas.microsoft.com/office/drawing/2014/main" id="{E9D41F10-DBDD-09ED-9B27-A80F116813CF}"/>
              </a:ext>
            </a:extLst>
          </p:cNvPr>
          <p:cNvPicPr>
            <a:picLocks noChangeAspect="1"/>
          </p:cNvPicPr>
          <p:nvPr/>
        </p:nvPicPr>
        <p:blipFill>
          <a:blip r:embed="rId4" cstate="print"/>
          <a:stretch>
            <a:fillRect/>
          </a:stretch>
        </p:blipFill>
        <p:spPr>
          <a:xfrm>
            <a:off x="952500" y="4181543"/>
            <a:ext cx="4159416" cy="2104023"/>
          </a:xfrm>
          <a:prstGeom prst="rect">
            <a:avLst/>
          </a:prstGeom>
        </p:spPr>
      </p:pic>
      <p:pic>
        <p:nvPicPr>
          <p:cNvPr id="15" name="Picture 14">
            <a:extLst>
              <a:ext uri="{FF2B5EF4-FFF2-40B4-BE49-F238E27FC236}">
                <a16:creationId xmlns:a16="http://schemas.microsoft.com/office/drawing/2014/main" id="{068E95DD-CF2A-9E0D-0192-BFD3FFDC4676}"/>
              </a:ext>
            </a:extLst>
          </p:cNvPr>
          <p:cNvPicPr>
            <a:picLocks noChangeAspect="1"/>
          </p:cNvPicPr>
          <p:nvPr/>
        </p:nvPicPr>
        <p:blipFill>
          <a:blip r:embed="rId5" cstate="print"/>
          <a:stretch>
            <a:fillRect/>
          </a:stretch>
        </p:blipFill>
        <p:spPr>
          <a:xfrm>
            <a:off x="6120243" y="4181543"/>
            <a:ext cx="4191836" cy="2081329"/>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5580004" y="2851228"/>
            <a:ext cx="1453421" cy="488211"/>
          </a:xfrm>
          <a:prstGeom prst="rect">
            <a:avLst/>
          </a:prstGeom>
          <a:solidFill>
            <a:srgbClr val="FFFFFF"/>
          </a:solidFill>
        </p:spPr>
        <p:txBody>
          <a:bodyPr wrap="square" anchor="ctr">
            <a:spAutoFit/>
          </a:bodyPr>
          <a:lstStyle/>
          <a:p>
            <a:pPr algn="ctr">
              <a:lnSpc>
                <a:spcPct val="150000"/>
              </a:lnSpc>
            </a:pPr>
            <a:r>
              <a:rPr lang="en-US" sz="900" spc="-20" dirty="0">
                <a:solidFill>
                  <a:srgbClr val="292827"/>
                </a:solidFill>
                <a:ea typeface="Cambria" panose="02040503050406030204" pitchFamily="18" charset="0"/>
                <a:cs typeface="Poppins" panose="00000500000000000000" pitchFamily="2" charset="0"/>
              </a:rPr>
              <a:t>Global Market of Computers,2024 </a:t>
            </a:r>
            <a:r>
              <a:rPr lang="en-US" sz="900" kern="1200" spc="-20" dirty="0">
                <a:solidFill>
                  <a:srgbClr val="292827"/>
                </a:solidFill>
                <a:ea typeface="Cambria" panose="02040503050406030204" pitchFamily="18" charset="0"/>
                <a:cs typeface="Poppins" panose="00000500000000000000" pitchFamily="2" charset="0"/>
              </a:rPr>
              <a:t/>
            </a:r>
          </a:p>
          <a:p>
            <a:pPr algn="ctr">
              <a:lnSpc>
                <a:spcPct val="150000"/>
              </a:lnSpc>
            </a:pPr>
            <a:r>
              <a:rPr lang="en-US" sz="900" b="1" i="0" u="none" strike="noStrike" baseline="0" dirty="0">
                <a:solidFill>
                  <a:schemeClr val="tx1"/>
                </a:solidFill>
              </a:rPr>
              <a:t>1 Million</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7017478" y="2851228"/>
            <a:ext cx="1453421" cy="488211"/>
          </a:xfrm>
          <a:prstGeom prst="rect">
            <a:avLst/>
          </a:prstGeom>
          <a:solidFill>
            <a:srgbClr val="FFFFFF"/>
          </a:solidFill>
        </p:spPr>
        <p:txBody>
          <a:bodyPr wrap="square" anchor="ctr">
            <a:spAutoFit/>
          </a:bodyPr>
          <a:lstStyle/>
          <a:p>
            <a:pPr algn="ctr">
              <a:lnSpc>
                <a:spcPct val="150000"/>
              </a:lnSpc>
            </a:pPr>
            <a:r>
              <a:rPr lang="en-US" sz="900" kern="1200" spc="-20" dirty="0">
                <a:solidFill>
                  <a:srgbClr val="292827"/>
                </a:solidFill>
                <a:ea typeface="Cambria" panose="02040503050406030204" pitchFamily="18" charset="0"/>
                <a:cs typeface="Poppins" panose="00000500000000000000" pitchFamily="2" charset="0"/>
              </a:rPr>
              <a:t>Global Market of Computers,2032 </a:t>
            </a:r>
          </a:p>
          <a:p>
            <a:pPr algn="ctr">
              <a:lnSpc>
                <a:spcPct val="150000"/>
              </a:lnSpc>
            </a:pPr>
            <a:r>
              <a:rPr lang="en-US" sz="900" b="1" i="0" u="none" strike="noStrike" baseline="0" dirty="0">
                <a:solidFill>
                  <a:schemeClr val="tx1"/>
                </a:solidFill>
              </a:rPr>
              <a:t>2 Million</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6"/>
          <a:stretch>
            <a:fillRect/>
          </a:stretch>
        </p:blipFill>
        <p:spPr>
          <a:xfrm>
            <a:off x="7873396" y="1443168"/>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1" y="1729267"/>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420852"/>
            <a:ext cx="7321550" cy="1500187"/>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206069"/>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0062E8-233C-7D2C-72C1-2482A4901ED9}"/>
              </a:ext>
            </a:extLst>
          </p:cNvPr>
          <p:cNvSpPr txBox="1"/>
          <p:nvPr/>
        </p:nvSpPr>
        <p:spPr>
          <a:xfrm>
            <a:off x="400050" y="2250641"/>
            <a:ext cx="4743450" cy="1891928"/>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Drivers &amp; Challenges</a:t>
            </a:r>
          </a:p>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Attractiveness - Porters Five Analysis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New Entrants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Suppliers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Buyers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Substitute</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Intensity of Competitive Rivalry</a:t>
            </a:r>
            <a:endParaRPr lang="en-IN" sz="1200" dirty="0"/>
          </a:p>
        </p:txBody>
      </p:sp>
      <p:sp>
        <p:nvSpPr>
          <p:cNvPr id="9" name="TextBox 8">
            <a:extLst>
              <a:ext uri="{FF2B5EF4-FFF2-40B4-BE49-F238E27FC236}">
                <a16:creationId xmlns:a16="http://schemas.microsoft.com/office/drawing/2014/main" id="{F454D972-9733-82BD-7B66-E55DF10501F4}"/>
              </a:ext>
            </a:extLst>
          </p:cNvPr>
          <p:cNvSpPr txBox="1"/>
          <p:nvPr/>
        </p:nvSpPr>
        <p:spPr>
          <a:xfrm>
            <a:off x="400050" y="4740561"/>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715982048"/>
              </p:ext>
            </p:extLst>
          </p:nvPr>
        </p:nvGraphicFramePr>
        <p:xfrm>
          <a:off x="333828" y="914400"/>
          <a:ext cx="11494377" cy="301155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549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The Expanding Global Industry As A Key Driver For Global Market of Computers</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576062">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exponential growth of the Type_1 industry, which primarily focuses on digital systems and advanced technology, has been a significant catalyst in the global computer market's expansion. This industry's penchant for constant advancement and innovation has resulted in an increased demand for sophisticated computing systems. As such, more corporations and individuals alike are investing in high-quality computers to keep up with Type_1 technologies, spurring significant growth in the global computer market.
The Type_1 industry’s progressive nature demands enhanced capabilities, processing power, and speed in computing systems, compelling computer manufacturers to elevate their production and design innovative solutions that meet these demands. This proliferation of advanced technology and the simultaneous user dependency on computers has propelled the computer market's global growth. Furthermore, these trends are likely to perpetuate as the Type_1 industry continues to expand, predicting a promising future for the global computer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3581401"/>
            <a:ext cx="11522439" cy="2829340"/>
          </a:xfrm>
          <a:prstGeom prst="rect">
            <a:avLst/>
          </a:prstGeom>
        </p:spPr>
      </p:pic>
    </p:spTree>
    <p:extLst>
      <p:ext uri="{BB962C8B-B14F-4D97-AF65-F5344CB8AC3E}">
        <p14:creationId xmlns:p14="http://schemas.microsoft.com/office/powerpoint/2010/main" val="299983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625418359"/>
              </p:ext>
            </p:extLst>
          </p:nvPr>
        </p:nvGraphicFramePr>
        <p:xfrm>
          <a:off x="311603" y="914953"/>
          <a:ext cx="11494377" cy="26395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46708">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High Initial Investment And Setup Costs Are Posing Challenge To The Growth Of The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192862">
                <a:tc>
                  <a:txBody>
                    <a:bodyPr/>
                    <a:lstStyle/>
                    <a:p>
                      <a:pPr marL="174625" marR="0" lvl="0" indent="-174625" algn="just" defTabSz="914400" rtl="0" eaLnBrk="1" fontAlgn="auto" latinLnBrk="0" hangingPunct="1">
                        <a:lnSpc>
                          <a:spcPct val="150000"/>
                        </a:lnSpc>
                        <a:spcBef>
                          <a:spcPts val="2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global computer market is grappling with the significant challenge of high initial investment and setup costs. This burden particularly deters startups and small businesses that could contribute positively to the market's growth but are left on the sidelines due to insufficient financial resources. Expensive infrastructure, softwares, cybersecurity measures, and regular technological upgrades collectively drive up costs and make market entry challenging. This stifles the growth of the computer industry, resulting in potential loss of innovation and competitiveness on a global scale.
The high capital required for setting up in the global computer market also hampers geographical expansion. Companies in developing regions typically lack the substantial funds needed to invest in sophisticated computer systems and are hence unable to partake in the global market effectively. This lack of global participation impacts the overall market growth adversely as it curtails the manifestation of diverse perspectives and ideas that would otherwise enhance the quality and range of available computer products and services.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CE9BB153-E78F-42D3-8D3C-D4810B928E2D}"/>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11603" y="3554522"/>
            <a:ext cx="11494377" cy="2876095"/>
          </a:xfrm>
          <a:prstGeom prst="rect">
            <a:avLst/>
          </a:prstGeom>
        </p:spPr>
      </p:pic>
    </p:spTree>
    <p:extLst>
      <p:ext uri="{BB962C8B-B14F-4D97-AF65-F5344CB8AC3E}">
        <p14:creationId xmlns:p14="http://schemas.microsoft.com/office/powerpoint/2010/main" val="258905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Market of Computers(USD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TYPE_1</a:t>
            </a:r>
          </a:p>
        </p:txBody>
      </p:sp>
      <p:sp>
        <p:nvSpPr>
          <p:cNvPr id="51" name="Rectangle 50"/>
          <p:cNvSpPr/>
          <p:nvPr/>
        </p:nvSpPr>
        <p:spPr>
          <a:xfrm>
            <a:off x="457200" y="2103120"/>
            <a:ext cx="554736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Point_1.1</a:t>
            </a:r>
          </a:p>
          <a:p>
            <a:pPr algn="l" marL="190500" indent="-190500">
              <a:marL val="635000"/>
              <a:indent val="-241300"/>
              <a:buChar char="○"/>
              <a:buFont typeface="Symbol"/>
              <a:buClr>
                <a:srgbClr val="000000"/>
              </a:buClr>
              <a:spcAft>
                <a:spcPts val="600"/>
              </a:spcAft>
              <a:lnSpc>
                <a:spcPts val="1800"/>
              </a:lnSpc>
            </a:pPr>
            <a:r>
              <a:rPr sz="1000">
                <a:solidFill>
                  <a:srgbClr val="000000"/>
                </a:solidFill>
              </a:rPr>
              <a:t>Point_1.2</a:t>
            </a:r>
          </a:p>
        </p:txBody>
      </p:sp>
      <p:sp>
        <p:nvSpPr>
          <p:cNvPr id="52" name="Rounded Rectangle 51"/>
          <p:cNvSpPr/>
          <p:nvPr/>
        </p:nvSpPr>
        <p:spPr>
          <a:xfrm>
            <a:off x="618744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TYPE_2</a:t>
            </a:r>
          </a:p>
        </p:txBody>
      </p:sp>
      <p:sp>
        <p:nvSpPr>
          <p:cNvPr id="53" name="Rectangle 52"/>
          <p:cNvSpPr/>
          <p:nvPr/>
        </p:nvSpPr>
        <p:spPr>
          <a:xfrm>
            <a:off x="6187440" y="2103120"/>
            <a:ext cx="554736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Point_2.1</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130342" y="2361963"/>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Market of Computers-</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D3A750-A7D4-D03A-9E6E-67E677CD3B37}"/>
              </a:ext>
            </a:extLst>
          </p:cNvPr>
          <p:cNvSpPr txBox="1"/>
          <p:nvPr/>
        </p:nvSpPr>
        <p:spPr>
          <a:xfrm>
            <a:off x="-26780" y="2908024"/>
            <a:ext cx="3655805" cy="1854354"/>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Top Investment and White Space Opportunities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Ecosystem Mapping</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Technological Advancements, Benefits, &amp; Impacts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Attractiveness Index, 2024</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PESTEL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Macro-Economic Indicators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Pricing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BDCE15B-F590-8029-907F-22E8F9B3EA34}"/>
              </a:ext>
            </a:extLst>
          </p:cNvPr>
          <p:cNvSpPr txBox="1"/>
          <p:nvPr/>
        </p:nvSpPr>
        <p:spPr>
          <a:xfrm>
            <a:off x="3116470" y="3107514"/>
            <a:ext cx="3655805" cy="1066959"/>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Regulatory Landscape</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Key Success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Impacting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Patent Analysis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Raw Material Analysis</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550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Market of Computers-</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Type_1,
By Type_2</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8983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Market of Computers SIZE,  BY Type_1, 2019-2023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Point_1.1</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Point_1.2</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49732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Market of Computers: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Type_1</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Market of Computers SIZE,  BY Type_1,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Point_1.1</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Point_1.2</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Market of Computers SIZE,  BY Type_1, 2019-2023 (USD Million)</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Point_1.1</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Point_1.2</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948153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Global Market of Computers players for the year 2023. The market positioning of the leading player is done considering the following points:</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Market of Computers(USD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Cupertino, California, U.S.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147,000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383.29</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Worldwide</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April 1, 1976</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Market of Computers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4357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April 1, 1976</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Cupertino, California, U.S.</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381.62</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147,000</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www.apple.com</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Inc., established in 1976, is an American multinational technology company that specializes in consumer electronics, computer software, and online services. Apple is known globally for its series of personal computers, the iPhone, the iPad, and the Macintosh. It is considered one of the Big Tech technology companies, alongside Amazon, Google, Microsoft, and Facebook. Apple's innovative products, which are known for their sophistication and reliability, have made it one of the most valuable brands worldwide. Besides, the company offers services such as the Apple Store, the iTunes Store, and the App Store. Apple's headquarters are located in Cupertino, California, U.S., but its operations span the globe.</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iPhone</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spTree>
    <p:extLst>
      <p:ext uri="{BB962C8B-B14F-4D97-AF65-F5344CB8AC3E}">
        <p14:creationId xmlns:p14="http://schemas.microsoft.com/office/powerpoint/2010/main" val="1775322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3934507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Market of Computers-</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6217920"/>
        </p:xfrm>
        <a:graphic>
          <a:graphicData uri="http://schemas.openxmlformats.org/drawingml/2006/table">
            <a:tbl>
              <a:tblPr firstRow="1" bandRow="1">
                <a:tableStyleId>{5C22544A-7EE6-4342-B048-85BDC9FD1C3A}</a:tableStyleId>
              </a:tblPr>
              <a:tblGrid>
                <a:gridCol w="4572000"/>
                <a:gridCol w="4572000"/>
              </a:tblGrid>
              <a:tr h="310896">
                <a:tc>
                  <a:txBody>
                    <a:bodyPr/>
                    <a:lstStyle/>
                    <a:p>
                      <a:pPr>
                        <a:defRPr sz="1100" b="1">
                          <a:solidFill>
                            <a:srgbClr val="7030A0"/>
                          </a:solidFill>
                          <a:latin typeface="Calibri"/>
                        </a:defRPr>
                      </a:pPr>
                      <a:r>
                        <a:t>1. Introduction</a:t>
                      </a:r>
                    </a:p>
                  </a:txBody>
                  <a:tcPr>
                    <a:noFill/>
                    <a:lnL>
                      <a:noFill/>
                    </a:lnL>
                    <a:lnR>
                      <a:noFill/>
                    </a:lnR>
                    <a:lnT>
                      <a:noFill/>
                    </a:lnT>
                    <a:lnB>
                      <a:noFill/>
                    </a:lnB>
                  </a:tcPr>
                </a:tc>
                <a:tc>
                  <a:txBody>
                    <a:bodyPr/>
                    <a:lstStyle/>
                    <a:p>
                      <a:pPr>
                        <a:defRPr sz="1100" b="0">
                          <a:solidFill>
                            <a:srgbClr val="000000"/>
                          </a:solidFill>
                          <a:latin typeface="Calibri"/>
                        </a:defRPr>
                      </a:pPr>
                      <a:r>
                        <a:t>                    4.6.1. Competitive Rivalry</a:t>
                      </a:r>
                    </a:p>
                  </a:txBody>
                  <a:tcPr>
                    <a:noFill/>
                    <a:lnL>
                      <a:noFill/>
                    </a:lnL>
                    <a:lnR>
                      <a:noFill/>
                    </a:lnR>
                    <a:lnT>
                      <a:noFill/>
                    </a:lnT>
                    <a:lnB>
                      <a:noFill/>
                    </a:lnB>
                  </a:tcPr>
                </a:tc>
              </a:tr>
              <a:tr h="310896">
                <a:tc>
                  <a:txBody>
                    <a:bodyPr/>
                    <a:lstStyle/>
                    <a:p>
                      <a:pPr>
                        <a:defRPr sz="1100" b="0">
                          <a:solidFill>
                            <a:srgbClr val="000000"/>
                          </a:solidFill>
                          <a:latin typeface="Calibri"/>
                        </a:defRPr>
                      </a:pPr>
                      <a:r>
                        <a:t>          1.1. Objectives of the Study</a:t>
                      </a:r>
                    </a:p>
                  </a:txBody>
                  <a:tcPr>
                    <a:noFill/>
                    <a:lnL>
                      <a:noFill/>
                    </a:lnL>
                    <a:lnR>
                      <a:noFill/>
                    </a:lnR>
                    <a:lnT>
                      <a:noFill/>
                    </a:lnT>
                    <a:lnB>
                      <a:noFill/>
                    </a:lnB>
                  </a:tcPr>
                </a:tc>
                <a:tc>
                  <a:txBody>
                    <a:bodyPr/>
                    <a:lstStyle/>
                    <a:p>
                      <a:pPr>
                        <a:defRPr sz="1100" b="0">
                          <a:solidFill>
                            <a:srgbClr val="000000"/>
                          </a:solidFill>
                          <a:latin typeface="Calibri"/>
                        </a:defRPr>
                      </a:pPr>
                      <a:r>
                        <a:t>                    4.6.2. Threat of substitutes</a:t>
                      </a:r>
                    </a:p>
                  </a:txBody>
                  <a:tcPr>
                    <a:noFill/>
                    <a:lnL>
                      <a:noFill/>
                    </a:lnL>
                    <a:lnR>
                      <a:noFill/>
                    </a:lnR>
                    <a:lnT>
                      <a:noFill/>
                    </a:lnT>
                    <a:lnB>
                      <a:noFill/>
                    </a:lnB>
                  </a:tcPr>
                </a:tc>
              </a:tr>
              <a:tr h="310896">
                <a:tc>
                  <a:txBody>
                    <a:bodyPr/>
                    <a:lstStyle/>
                    <a:p>
                      <a:pPr>
                        <a:defRPr sz="1100" b="0">
                          <a:solidFill>
                            <a:srgbClr val="000000"/>
                          </a:solidFill>
                          <a:latin typeface="Calibri"/>
                        </a:defRPr>
                      </a:pPr>
                      <a:r>
                        <a:t>          1.2. Market Definition &amp; Scope</a:t>
                      </a:r>
                    </a:p>
                  </a:txBody>
                  <a:tcPr>
                    <a:noFill/>
                    <a:lnL>
                      <a:noFill/>
                    </a:lnL>
                    <a:lnR>
                      <a:noFill/>
                    </a:lnR>
                    <a:lnT>
                      <a:noFill/>
                    </a:lnT>
                    <a:lnB>
                      <a:noFill/>
                    </a:lnB>
                  </a:tcPr>
                </a:tc>
                <a:tc>
                  <a:txBody>
                    <a:bodyPr/>
                    <a:lstStyle/>
                    <a:p>
                      <a:pPr>
                        <a:defRPr sz="1100" b="0">
                          <a:solidFill>
                            <a:srgbClr val="000000"/>
                          </a:solidFill>
                          <a:latin typeface="Calibri"/>
                        </a:defRPr>
                      </a:pPr>
                      <a:r>
                        <a:t>                    4.6.3. Bargaining power of buyers</a:t>
                      </a:r>
                    </a:p>
                  </a:txBody>
                  <a:tcPr>
                    <a:noFill/>
                    <a:lnL>
                      <a:noFill/>
                    </a:lnL>
                    <a:lnR>
                      <a:noFill/>
                    </a:lnR>
                    <a:lnT>
                      <a:noFill/>
                    </a:lnT>
                    <a:lnB>
                      <a:noFill/>
                    </a:lnB>
                  </a:tcPr>
                </a:tc>
              </a:tr>
              <a:tr h="310896">
                <a:tc>
                  <a:txBody>
                    <a:bodyPr/>
                    <a:lstStyle/>
                    <a:p>
                      <a:pPr>
                        <a:defRPr sz="1100" b="1">
                          <a:solidFill>
                            <a:srgbClr val="7030A0"/>
                          </a:solidFill>
                          <a:latin typeface="Calibri"/>
                        </a:defRPr>
                      </a:pPr>
                      <a:r>
                        <a:t>2. Research Methodology</a:t>
                      </a:r>
                    </a:p>
                  </a:txBody>
                  <a:tcPr>
                    <a:noFill/>
                    <a:lnL>
                      <a:noFill/>
                    </a:lnL>
                    <a:lnR>
                      <a:noFill/>
                    </a:lnR>
                    <a:lnT>
                      <a:noFill/>
                    </a:lnT>
                    <a:lnB>
                      <a:noFill/>
                    </a:lnB>
                  </a:tcPr>
                </a:tc>
                <a:tc>
                  <a:txBody>
                    <a:bodyPr/>
                    <a:lstStyle/>
                    <a:p>
                      <a:pPr>
                        <a:defRPr sz="1100" b="0">
                          <a:solidFill>
                            <a:srgbClr val="000000"/>
                          </a:solidFill>
                          <a:latin typeface="Calibri"/>
                        </a:defRPr>
                      </a:pPr>
                      <a:r>
                        <a:t>                    4.6.4. Threat of new entrants</a:t>
                      </a:r>
                    </a:p>
                  </a:txBody>
                  <a:tcPr>
                    <a:noFill/>
                    <a:lnL>
                      <a:noFill/>
                    </a:lnL>
                    <a:lnR>
                      <a:noFill/>
                    </a:lnR>
                    <a:lnT>
                      <a:noFill/>
                    </a:lnT>
                    <a:lnB>
                      <a:noFill/>
                    </a:lnB>
                  </a:tcPr>
                </a:tc>
              </a:tr>
              <a:tr h="310896">
                <a:tc>
                  <a:txBody>
                    <a:bodyPr/>
                    <a:lstStyle/>
                    <a:p>
                      <a:pPr>
                        <a:defRPr sz="1100" b="0">
                          <a:solidFill>
                            <a:srgbClr val="000000"/>
                          </a:solidFill>
                          <a:latin typeface="Calibri"/>
                        </a:defRPr>
                      </a:pPr>
                      <a:r>
                        <a:t>          2.1. Research Process</a:t>
                      </a:r>
                    </a:p>
                  </a:txBody>
                  <a:tcPr>
                    <a:noFill/>
                    <a:lnL>
                      <a:noFill/>
                    </a:lnL>
                    <a:lnR>
                      <a:noFill/>
                    </a:lnR>
                    <a:lnT>
                      <a:noFill/>
                    </a:lnT>
                    <a:lnB>
                      <a:noFill/>
                    </a:lnB>
                  </a:tcPr>
                </a:tc>
                <a:tc>
                  <a:txBody>
                    <a:bodyPr/>
                    <a:lstStyle/>
                    <a:p>
                      <a:pPr>
                        <a:defRPr sz="1100" b="0">
                          <a:solidFill>
                            <a:srgbClr val="000000"/>
                          </a:solidFill>
                          <a:latin typeface="Calibri"/>
                        </a:defRPr>
                      </a:pPr>
                      <a:r>
                        <a:t>                    4.6.5. Bargaining power of suppliers</a:t>
                      </a:r>
                    </a:p>
                  </a:txBody>
                  <a:tcPr>
                    <a:noFill/>
                    <a:lnL>
                      <a:noFill/>
                    </a:lnL>
                    <a:lnR>
                      <a:noFill/>
                    </a:lnR>
                    <a:lnT>
                      <a:noFill/>
                    </a:lnT>
                    <a:lnB>
                      <a:noFill/>
                    </a:lnB>
                  </a:tcPr>
                </a:tc>
              </a:tr>
              <a:tr h="310896">
                <a:tc>
                  <a:txBody>
                    <a:bodyPr/>
                    <a:lstStyle/>
                    <a:p>
                      <a:pPr>
                        <a:defRPr sz="1100" b="0">
                          <a:solidFill>
                            <a:srgbClr val="000000"/>
                          </a:solidFill>
                          <a:latin typeface="Calibri"/>
                        </a:defRPr>
                      </a:pPr>
                      <a:r>
                        <a:t>          2.2. Secondary &amp; Primary Data Methods</a:t>
                      </a:r>
                    </a:p>
                  </a:txBody>
                  <a:tcPr>
                    <a:noFill/>
                    <a:lnL>
                      <a:noFill/>
                    </a:lnL>
                    <a:lnR>
                      <a:noFill/>
                    </a:lnR>
                    <a:lnT>
                      <a:noFill/>
                    </a:lnT>
                    <a:lnB>
                      <a:noFill/>
                    </a:lnB>
                  </a:tcPr>
                </a:tc>
                <a:tc>
                  <a:txBody>
                    <a:bodyPr/>
                    <a:lstStyle/>
                    <a:p>
                      <a:pPr>
                        <a:defRPr sz="1100" b="1">
                          <a:solidFill>
                            <a:srgbClr val="7030A0"/>
                          </a:solidFill>
                          <a:latin typeface="Calibri"/>
                        </a:defRPr>
                      </a:pPr>
                      <a:r>
                        <a:t>6. Global Market of Computers Size by Type_1 (2025-2032)</a:t>
                      </a:r>
                    </a:p>
                  </a:txBody>
                  <a:tcPr>
                    <a:noFill/>
                    <a:lnL>
                      <a:noFill/>
                    </a:lnL>
                    <a:lnR>
                      <a:noFill/>
                    </a:lnR>
                    <a:lnT>
                      <a:noFill/>
                    </a:lnT>
                    <a:lnB>
                      <a:noFill/>
                    </a:lnB>
                  </a:tcPr>
                </a:tc>
              </a:tr>
              <a:tr h="310896">
                <a:tc>
                  <a:txBody>
                    <a:bodyPr/>
                    <a:lstStyle/>
                    <a:p>
                      <a:pPr>
                        <a:defRPr sz="1100" b="0">
                          <a:solidFill>
                            <a:srgbClr val="000000"/>
                          </a:solidFill>
                          <a:latin typeface="Calibri"/>
                        </a:defRPr>
                      </a:pPr>
                      <a:r>
                        <a:t>          2.3. Market Size Estimation Methods</a:t>
                      </a:r>
                    </a:p>
                  </a:txBody>
                  <a:tcPr>
                    <a:noFill/>
                    <a:lnL>
                      <a:noFill/>
                    </a:lnL>
                    <a:lnR>
                      <a:noFill/>
                    </a:lnR>
                    <a:lnT>
                      <a:noFill/>
                    </a:lnT>
                    <a:lnB>
                      <a:noFill/>
                    </a:lnB>
                  </a:tcPr>
                </a:tc>
                <a:tc>
                  <a:txBody>
                    <a:bodyPr/>
                    <a:lstStyle/>
                    <a:p>
                      <a:pPr>
                        <a:defRPr sz="1100" b="0">
                          <a:solidFill>
                            <a:srgbClr val="000000"/>
                          </a:solidFill>
                          <a:latin typeface="Calibri"/>
                        </a:defRPr>
                      </a:pPr>
                      <a:r>
                        <a:t>          6.1. Point_1.1</a:t>
                      </a:r>
                    </a:p>
                  </a:txBody>
                  <a:tcPr>
                    <a:noFill/>
                    <a:lnL>
                      <a:noFill/>
                    </a:lnL>
                    <a:lnR>
                      <a:noFill/>
                    </a:lnR>
                    <a:lnT>
                      <a:noFill/>
                    </a:lnT>
                    <a:lnB>
                      <a:noFill/>
                    </a:lnB>
                  </a:tcPr>
                </a:tc>
              </a:tr>
              <a:tr h="310896">
                <a:tc>
                  <a:txBody>
                    <a:bodyPr/>
                    <a:lstStyle/>
                    <a:p>
                      <a:pPr>
                        <a:defRPr sz="1100" b="0">
                          <a:solidFill>
                            <a:srgbClr val="000000"/>
                          </a:solidFill>
                          <a:latin typeface="Calibri"/>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Calibri"/>
                        </a:defRPr>
                      </a:pPr>
                      <a:r>
                        <a:t>          6.2. Point_1.2</a:t>
                      </a:r>
                    </a:p>
                  </a:txBody>
                  <a:tcPr>
                    <a:noFill/>
                    <a:lnL>
                      <a:noFill/>
                    </a:lnL>
                    <a:lnR>
                      <a:noFill/>
                    </a:lnR>
                    <a:lnT>
                      <a:noFill/>
                    </a:lnT>
                    <a:lnB>
                      <a:noFill/>
                    </a:lnB>
                  </a:tcPr>
                </a:tc>
              </a:tr>
              <a:tr h="310896">
                <a:tc>
                  <a:txBody>
                    <a:bodyPr/>
                    <a:lstStyle/>
                    <a:p>
                      <a:pPr>
                        <a:defRPr sz="1100" b="1">
                          <a:solidFill>
                            <a:srgbClr val="7030A0"/>
                          </a:solidFill>
                          <a:latin typeface="Calibri"/>
                        </a:defRPr>
                      </a:pPr>
                      <a:r>
                        <a:t>3. Executive Summary</a:t>
                      </a:r>
                    </a:p>
                  </a:txBody>
                  <a:tcPr>
                    <a:noFill/>
                    <a:lnL>
                      <a:noFill/>
                    </a:lnL>
                    <a:lnR>
                      <a:noFill/>
                    </a:lnR>
                    <a:lnT>
                      <a:noFill/>
                    </a:lnT>
                    <a:lnB>
                      <a:noFill/>
                    </a:lnB>
                  </a:tcPr>
                </a:tc>
                <a:tc>
                  <a:txBody>
                    <a:bodyPr/>
                    <a:lstStyle/>
                    <a:p>
                      <a:pPr>
                        <a:defRPr sz="1100" b="0">
                          <a:solidFill>
                            <a:srgbClr val="000000"/>
                          </a:solidFill>
                          <a:latin typeface="Calibri"/>
                        </a:defRPr>
                      </a:pPr>
                      <a:r>
                        <a:t>                    6.2.1. Sub_point_1.2.1</a:t>
                      </a:r>
                    </a:p>
                  </a:txBody>
                  <a:tcPr>
                    <a:noFill/>
                    <a:lnL>
                      <a:noFill/>
                    </a:lnL>
                    <a:lnR>
                      <a:noFill/>
                    </a:lnR>
                    <a:lnT>
                      <a:noFill/>
                    </a:lnT>
                    <a:lnB>
                      <a:noFill/>
                    </a:lnB>
                  </a:tcPr>
                </a:tc>
              </a:tr>
              <a:tr h="310896">
                <a:tc>
                  <a:txBody>
                    <a:bodyPr/>
                    <a:lstStyle/>
                    <a:p>
                      <a:pPr>
                        <a:defRPr sz="1100" b="0">
                          <a:solidFill>
                            <a:srgbClr val="000000"/>
                          </a:solidFill>
                          <a:latin typeface="Calibri"/>
                        </a:defRPr>
                      </a:pPr>
                      <a:r>
                        <a:t>          3.1. Global Market Outlook</a:t>
                      </a:r>
                    </a:p>
                  </a:txBody>
                  <a:tcPr>
                    <a:noFill/>
                    <a:lnL>
                      <a:noFill/>
                    </a:lnL>
                    <a:lnR>
                      <a:noFill/>
                    </a:lnR>
                    <a:lnT>
                      <a:noFill/>
                    </a:lnT>
                    <a:lnB>
                      <a:noFill/>
                    </a:lnB>
                  </a:tcPr>
                </a:tc>
                <a:tc>
                  <a:txBody>
                    <a:bodyPr/>
                    <a:lstStyle/>
                    <a:p>
                      <a:pPr>
                        <a:defRPr sz="1100" b="1">
                          <a:solidFill>
                            <a:srgbClr val="7030A0"/>
                          </a:solidFill>
                          <a:latin typeface="Calibri"/>
                        </a:defRPr>
                      </a:pPr>
                      <a:r>
                        <a:t>7. Global Market of Computers Size by Type_2 (2025-2032)</a:t>
                      </a:r>
                    </a:p>
                  </a:txBody>
                  <a:tcPr>
                    <a:noFill/>
                    <a:lnL>
                      <a:noFill/>
                    </a:lnL>
                    <a:lnR>
                      <a:noFill/>
                    </a:lnR>
                    <a:lnT>
                      <a:noFill/>
                    </a:lnT>
                    <a:lnB>
                      <a:noFill/>
                    </a:lnB>
                  </a:tcPr>
                </a:tc>
              </a:tr>
              <a:tr h="310896">
                <a:tc>
                  <a:txBody>
                    <a:bodyPr/>
                    <a:lstStyle/>
                    <a:p>
                      <a:pPr>
                        <a:defRPr sz="1100" b="0">
                          <a:solidFill>
                            <a:srgbClr val="000000"/>
                          </a:solidFill>
                          <a:latin typeface="Calibri"/>
                        </a:defRPr>
                      </a:pPr>
                      <a:r>
                        <a:t>          3.2. Key Market Highlights</a:t>
                      </a:r>
                    </a:p>
                  </a:txBody>
                  <a:tcPr>
                    <a:noFill/>
                    <a:lnL>
                      <a:noFill/>
                    </a:lnL>
                    <a:lnR>
                      <a:noFill/>
                    </a:lnR>
                    <a:lnT>
                      <a:noFill/>
                    </a:lnT>
                    <a:lnB>
                      <a:noFill/>
                    </a:lnB>
                  </a:tcPr>
                </a:tc>
                <a:tc>
                  <a:txBody>
                    <a:bodyPr/>
                    <a:lstStyle/>
                    <a:p>
                      <a:pPr>
                        <a:defRPr sz="1100" b="0">
                          <a:solidFill>
                            <a:srgbClr val="000000"/>
                          </a:solidFill>
                          <a:latin typeface="Calibri"/>
                        </a:defRPr>
                      </a:pPr>
                      <a:r>
                        <a:t>          7.1. Point_2.1</a:t>
                      </a:r>
                    </a:p>
                  </a:txBody>
                  <a:tcPr>
                    <a:noFill/>
                    <a:lnL>
                      <a:noFill/>
                    </a:lnL>
                    <a:lnR>
                      <a:noFill/>
                    </a:lnR>
                    <a:lnT>
                      <a:noFill/>
                    </a:lnT>
                    <a:lnB>
                      <a:noFill/>
                    </a:lnB>
                  </a:tcPr>
                </a:tc>
              </a:tr>
              <a:tr h="310896">
                <a:tc>
                  <a:txBody>
                    <a:bodyPr/>
                    <a:lstStyle/>
                    <a:p>
                      <a:pPr>
                        <a:defRPr sz="1100" b="0">
                          <a:solidFill>
                            <a:srgbClr val="000000"/>
                          </a:solidFill>
                          <a:latin typeface="Calibri"/>
                        </a:defRPr>
                      </a:pPr>
                      <a:r>
                        <a:t>          3.3. Segmental Overview</a:t>
                      </a:r>
                    </a:p>
                  </a:txBody>
                  <a:tcPr>
                    <a:noFill/>
                    <a:lnL>
                      <a:noFill/>
                    </a:lnL>
                    <a:lnR>
                      <a:noFill/>
                    </a:lnR>
                    <a:lnT>
                      <a:noFill/>
                    </a:lnT>
                    <a:lnB>
                      <a:noFill/>
                    </a:lnB>
                  </a:tcPr>
                </a:tc>
                <a:tc>
                  <a:txBody>
                    <a:bodyPr/>
                    <a:lstStyle/>
                    <a:p>
                      <a:pPr>
                        <a:defRPr sz="1100" b="1">
                          <a:solidFill>
                            <a:srgbClr val="7030A0"/>
                          </a:solidFill>
                          <a:latin typeface="Calibri"/>
                        </a:defRPr>
                      </a:pPr>
                      <a:r>
                        <a:t>8. Global Market of Computers Size by Region (2025-2032)</a:t>
                      </a:r>
                    </a:p>
                  </a:txBody>
                  <a:tcPr>
                    <a:noFill/>
                    <a:lnL>
                      <a:noFill/>
                    </a:lnL>
                    <a:lnR>
                      <a:noFill/>
                    </a:lnR>
                    <a:lnT>
                      <a:noFill/>
                    </a:lnT>
                    <a:lnB>
                      <a:noFill/>
                    </a:lnB>
                  </a:tcPr>
                </a:tc>
              </a:tr>
              <a:tr h="310896">
                <a:tc>
                  <a:txBody>
                    <a:bodyPr/>
                    <a:lstStyle/>
                    <a:p>
                      <a:pPr>
                        <a:defRPr sz="1100" b="0">
                          <a:solidFill>
                            <a:srgbClr val="000000"/>
                          </a:solidFill>
                          <a:latin typeface="Calibri"/>
                        </a:defRPr>
                      </a:pPr>
                      <a:r>
                        <a:t>          3.4. Competition Overview</a:t>
                      </a:r>
                    </a:p>
                  </a:txBody>
                  <a:tcPr>
                    <a:noFill/>
                    <a:lnL>
                      <a:noFill/>
                    </a:lnL>
                    <a:lnR>
                      <a:noFill/>
                    </a:lnR>
                    <a:lnT>
                      <a:noFill/>
                    </a:lnT>
                    <a:lnB>
                      <a:noFill/>
                    </a:lnB>
                  </a:tcPr>
                </a:tc>
                <a:tc>
                  <a:txBody>
                    <a:bodyPr/>
                    <a:lstStyle/>
                    <a:p>
                      <a:pPr>
                        <a:defRPr sz="1100" b="0">
                          <a:solidFill>
                            <a:srgbClr val="000000"/>
                          </a:solidFill>
                          <a:latin typeface="Calibri"/>
                        </a:defRPr>
                      </a:pPr>
                      <a:r>
                        <a:t>          8.1. North America (By Type_1, By Type_2)</a:t>
                      </a:r>
                    </a:p>
                  </a:txBody>
                  <a:tcPr>
                    <a:noFill/>
                    <a:lnL>
                      <a:noFill/>
                    </a:lnL>
                    <a:lnR>
                      <a:noFill/>
                    </a:lnR>
                    <a:lnT>
                      <a:noFill/>
                    </a:lnT>
                    <a:lnB>
                      <a:noFill/>
                    </a:lnB>
                  </a:tcPr>
                </a:tc>
              </a:tr>
              <a:tr h="310896">
                <a:tc>
                  <a:txBody>
                    <a:bodyPr/>
                    <a:lstStyle/>
                    <a:p>
                      <a:pPr>
                        <a:defRPr sz="1100" b="1">
                          <a:solidFill>
                            <a:srgbClr val="7030A0"/>
                          </a:solidFill>
                          <a:latin typeface="Calibri"/>
                        </a:defRPr>
                      </a:pPr>
                      <a:r>
                        <a:t>4. Market Dynamics &amp; Outlook</a:t>
                      </a:r>
                    </a:p>
                  </a:txBody>
                  <a:tcPr>
                    <a:noFill/>
                    <a:lnL>
                      <a:noFill/>
                    </a:lnL>
                    <a:lnR>
                      <a:noFill/>
                    </a:lnR>
                    <a:lnT>
                      <a:noFill/>
                    </a:lnT>
                    <a:lnB>
                      <a:noFill/>
                    </a:lnB>
                  </a:tcPr>
                </a:tc>
                <a:tc>
                  <a:txBody>
                    <a:bodyPr/>
                    <a:lstStyle/>
                    <a:p>
                      <a:pPr>
                        <a:defRPr sz="1100" b="0">
                          <a:solidFill>
                            <a:srgbClr val="000000"/>
                          </a:solidFill>
                          <a:latin typeface="Calibri"/>
                        </a:defRPr>
                      </a:pPr>
                      <a:r>
                        <a:t>                    8.1.1. US</a:t>
                      </a:r>
                    </a:p>
                  </a:txBody>
                  <a:tcPr>
                    <a:noFill/>
                    <a:lnL>
                      <a:noFill/>
                    </a:lnL>
                    <a:lnR>
                      <a:noFill/>
                    </a:lnR>
                    <a:lnT>
                      <a:noFill/>
                    </a:lnT>
                    <a:lnB>
                      <a:noFill/>
                    </a:lnB>
                  </a:tcPr>
                </a:tc>
              </a:tr>
              <a:tr h="310896">
                <a:tc>
                  <a:txBody>
                    <a:bodyPr/>
                    <a:lstStyle/>
                    <a:p>
                      <a:pPr>
                        <a:defRPr sz="1100" b="0">
                          <a:solidFill>
                            <a:srgbClr val="000000"/>
                          </a:solidFill>
                          <a:latin typeface="Calibri"/>
                        </a:defRPr>
                      </a:pPr>
                      <a:r>
                        <a:t>          4.1. Macro-Economic Indicators​</a:t>
                      </a:r>
                    </a:p>
                  </a:txBody>
                  <a:tcPr>
                    <a:noFill/>
                    <a:lnL>
                      <a:noFill/>
                    </a:lnL>
                    <a:lnR>
                      <a:noFill/>
                    </a:lnR>
                    <a:lnT>
                      <a:noFill/>
                    </a:lnT>
                    <a:lnB>
                      <a:noFill/>
                    </a:lnB>
                  </a:tcPr>
                </a:tc>
                <a:tc>
                  <a:txBody>
                    <a:bodyPr/>
                    <a:lstStyle/>
                    <a:p>
                      <a:pPr>
                        <a:defRPr sz="1100" b="0">
                          <a:solidFill>
                            <a:srgbClr val="000000"/>
                          </a:solidFill>
                          <a:latin typeface="Calibri"/>
                        </a:defRPr>
                      </a:pPr>
                      <a:r>
                        <a:t>                    8.1.2. Canada</a:t>
                      </a:r>
                    </a:p>
                  </a:txBody>
                  <a:tcPr>
                    <a:noFill/>
                    <a:lnL>
                      <a:noFill/>
                    </a:lnL>
                    <a:lnR>
                      <a:noFill/>
                    </a:lnR>
                    <a:lnT>
                      <a:noFill/>
                    </a:lnT>
                    <a:lnB>
                      <a:noFill/>
                    </a:lnB>
                  </a:tcPr>
                </a:tc>
              </a:tr>
              <a:tr h="310896">
                <a:tc>
                  <a:txBody>
                    <a:bodyPr/>
                    <a:lstStyle/>
                    <a:p>
                      <a:pPr>
                        <a:defRPr sz="1100" b="0">
                          <a:solidFill>
                            <a:srgbClr val="000000"/>
                          </a:solidFill>
                          <a:latin typeface="Calibri"/>
                        </a:defRPr>
                      </a:pPr>
                      <a:r>
                        <a:t>          4.2. Drivers &amp; Opportunitiess</a:t>
                      </a:r>
                    </a:p>
                  </a:txBody>
                  <a:tcPr>
                    <a:noFill/>
                    <a:lnL>
                      <a:noFill/>
                    </a:lnL>
                    <a:lnR>
                      <a:noFill/>
                    </a:lnR>
                    <a:lnT>
                      <a:noFill/>
                    </a:lnT>
                    <a:lnB>
                      <a:noFill/>
                    </a:lnB>
                  </a:tcPr>
                </a:tc>
                <a:tc>
                  <a:txBody>
                    <a:bodyPr/>
                    <a:lstStyle/>
                    <a:p>
                      <a:pPr>
                        <a:defRPr sz="1100" b="0">
                          <a:solidFill>
                            <a:srgbClr val="000000"/>
                          </a:solidFill>
                          <a:latin typeface="Calibri"/>
                        </a:defRPr>
                      </a:pPr>
                      <a:r>
                        <a:t>          8.2. Europe (By Type_1, By Type_2)</a:t>
                      </a:r>
                    </a:p>
                  </a:txBody>
                  <a:tcPr>
                    <a:noFill/>
                    <a:lnL>
                      <a:noFill/>
                    </a:lnL>
                    <a:lnR>
                      <a:noFill/>
                    </a:lnR>
                    <a:lnT>
                      <a:noFill/>
                    </a:lnT>
                    <a:lnB>
                      <a:noFill/>
                    </a:lnB>
                  </a:tcPr>
                </a:tc>
              </a:tr>
              <a:tr h="310896">
                <a:tc>
                  <a:txBody>
                    <a:bodyPr/>
                    <a:lstStyle/>
                    <a:p>
                      <a:pPr>
                        <a:defRPr sz="1100" b="0">
                          <a:solidFill>
                            <a:srgbClr val="000000"/>
                          </a:solidFill>
                          <a:latin typeface="Calibri"/>
                        </a:defRPr>
                      </a:pPr>
                      <a:r>
                        <a:t>          4.3. Restraints &amp; Challenges</a:t>
                      </a:r>
                    </a:p>
                  </a:txBody>
                  <a:tcPr>
                    <a:noFill/>
                    <a:lnL>
                      <a:noFill/>
                    </a:lnL>
                    <a:lnR>
                      <a:noFill/>
                    </a:lnR>
                    <a:lnT>
                      <a:noFill/>
                    </a:lnT>
                    <a:lnB>
                      <a:noFill/>
                    </a:lnB>
                  </a:tcPr>
                </a:tc>
                <a:tc>
                  <a:txBody>
                    <a:bodyPr/>
                    <a:lstStyle/>
                    <a:p>
                      <a:pPr>
                        <a:defRPr sz="1100" b="0">
                          <a:solidFill>
                            <a:srgbClr val="000000"/>
                          </a:solidFill>
                          <a:latin typeface="Calibri"/>
                        </a:defRPr>
                      </a:pPr>
                      <a:r>
                        <a:t>                    8.2.1. UK</a:t>
                      </a:r>
                    </a:p>
                  </a:txBody>
                  <a:tcPr>
                    <a:noFill/>
                    <a:lnL>
                      <a:noFill/>
                    </a:lnL>
                    <a:lnR>
                      <a:noFill/>
                    </a:lnR>
                    <a:lnT>
                      <a:noFill/>
                    </a:lnT>
                    <a:lnB>
                      <a:noFill/>
                    </a:lnB>
                  </a:tcPr>
                </a:tc>
              </a:tr>
              <a:tr h="310896">
                <a:tc>
                  <a:txBody>
                    <a:bodyPr/>
                    <a:lstStyle/>
                    <a:p>
                      <a:pPr>
                        <a:defRPr sz="1100" b="0">
                          <a:solidFill>
                            <a:srgbClr val="000000"/>
                          </a:solidFill>
                          <a:latin typeface="Calibri"/>
                        </a:defRPr>
                      </a:pPr>
                      <a:r>
                        <a:t>          4.4. Supply Side Trends</a:t>
                      </a:r>
                    </a:p>
                  </a:txBody>
                  <a:tcPr>
                    <a:noFill/>
                    <a:lnL>
                      <a:noFill/>
                    </a:lnL>
                    <a:lnR>
                      <a:noFill/>
                    </a:lnR>
                    <a:lnT>
                      <a:noFill/>
                    </a:lnT>
                    <a:lnB>
                      <a:noFill/>
                    </a:lnB>
                  </a:tcPr>
                </a:tc>
                <a:tc>
                  <a:txBody>
                    <a:bodyPr/>
                    <a:lstStyle/>
                    <a:p>
                      <a:pPr>
                        <a:defRPr sz="1100" b="0">
                          <a:solidFill>
                            <a:srgbClr val="000000"/>
                          </a:solidFill>
                          <a:latin typeface="Calibri"/>
                        </a:defRPr>
                      </a:pPr>
                      <a:r>
                        <a:t>                    8.2.2. Germany</a:t>
                      </a:r>
                    </a:p>
                  </a:txBody>
                  <a:tcPr>
                    <a:noFill/>
                    <a:lnL>
                      <a:noFill/>
                    </a:lnL>
                    <a:lnR>
                      <a:noFill/>
                    </a:lnR>
                    <a:lnT>
                      <a:noFill/>
                    </a:lnT>
                    <a:lnB>
                      <a:noFill/>
                    </a:lnB>
                  </a:tcPr>
                </a:tc>
              </a:tr>
              <a:tr h="310896">
                <a:tc>
                  <a:txBody>
                    <a:bodyPr/>
                    <a:lstStyle/>
                    <a:p>
                      <a:pPr>
                        <a:defRPr sz="1100" b="0">
                          <a:solidFill>
                            <a:srgbClr val="000000"/>
                          </a:solidFill>
                          <a:latin typeface="Calibri"/>
                        </a:defRPr>
                      </a:pPr>
                      <a:r>
                        <a:t>          4.5. Demand Side Trends</a:t>
                      </a:r>
                    </a:p>
                  </a:txBody>
                  <a:tcPr>
                    <a:noFill/>
                    <a:lnL>
                      <a:noFill/>
                    </a:lnL>
                    <a:lnR>
                      <a:noFill/>
                    </a:lnR>
                    <a:lnT>
                      <a:noFill/>
                    </a:lnT>
                    <a:lnB>
                      <a:noFill/>
                    </a:lnB>
                  </a:tcPr>
                </a:tc>
                <a:tc>
                  <a:txBody>
                    <a:bodyPr/>
                    <a:lstStyle/>
                    <a:p>
                      <a:pPr>
                        <a:defRPr sz="1100" b="0">
                          <a:solidFill>
                            <a:srgbClr val="000000"/>
                          </a:solidFill>
                          <a:latin typeface="Calibri"/>
                        </a:defRPr>
                      </a:pPr>
                      <a:r>
                        <a:t>                    8.2.3. Spain</a:t>
                      </a:r>
                    </a:p>
                  </a:txBody>
                  <a:tcPr>
                    <a:noFill/>
                    <a:lnL>
                      <a:noFill/>
                    </a:lnL>
                    <a:lnR>
                      <a:noFill/>
                    </a:lnR>
                    <a:lnT>
                      <a:noFill/>
                    </a:lnT>
                    <a:lnB>
                      <a:noFill/>
                    </a:lnB>
                  </a:tcPr>
                </a:tc>
              </a:tr>
              <a:tr h="310896">
                <a:tc>
                  <a:txBody>
                    <a:bodyPr/>
                    <a:lstStyle/>
                    <a:p>
                      <a:pPr>
                        <a:defRPr sz="1100" b="0">
                          <a:solidFill>
                            <a:srgbClr val="000000"/>
                          </a:solidFill>
                          <a:latin typeface="Calibri"/>
                        </a:defRPr>
                      </a:pPr>
                      <a:r>
                        <a:t>          4.6. Porter's Analysis &amp; Impact</a:t>
                      </a:r>
                    </a:p>
                  </a:txBody>
                  <a:tcPr>
                    <a:noFill/>
                    <a:lnL>
                      <a:noFill/>
                    </a:lnL>
                    <a:lnR>
                      <a:noFill/>
                    </a:lnR>
                    <a:lnT>
                      <a:noFill/>
                    </a:lnT>
                    <a:lnB>
                      <a:noFill/>
                    </a:lnB>
                  </a:tcPr>
                </a:tc>
                <a:tc>
                  <a:txBody>
                    <a:bodyPr/>
                    <a:lstStyle/>
                    <a:p>
                      <a:pPr>
                        <a:defRPr sz="1100" b="0">
                          <a:solidFill>
                            <a:srgbClr val="000000"/>
                          </a:solidFill>
                          <a:latin typeface="Calibri"/>
                        </a:defRPr>
                      </a:pPr>
                      <a:r>
                        <a:t>                    8.2.4. France</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6217920"/>
        </p:xfrm>
        <a:graphic>
          <a:graphicData uri="http://schemas.openxmlformats.org/drawingml/2006/table">
            <a:tbl>
              <a:tblPr firstRow="1" bandRow="1">
                <a:tableStyleId>{5C22544A-7EE6-4342-B048-85BDC9FD1C3A}</a:tableStyleId>
              </a:tblPr>
              <a:tblGrid>
                <a:gridCol w="4572000"/>
                <a:gridCol w="4572000"/>
              </a:tblGrid>
              <a:tr h="310896">
                <a:tc>
                  <a:txBody>
                    <a:bodyPr/>
                    <a:lstStyle/>
                    <a:p>
                      <a:pPr>
                        <a:defRPr sz="1100" b="0">
                          <a:solidFill>
                            <a:srgbClr val="000000"/>
                          </a:solidFill>
                          <a:latin typeface="Calibri"/>
                        </a:defRPr>
                      </a:pPr>
                      <a:r>
                        <a:t>                    8.2.5. Italy</a:t>
                      </a:r>
                    </a:p>
                  </a:txBody>
                  <a:tcPr>
                    <a:noFill/>
                    <a:lnL>
                      <a:noFill/>
                    </a:lnL>
                    <a:lnR>
                      <a:noFill/>
                    </a:lnR>
                    <a:lnT>
                      <a:noFill/>
                    </a:lnT>
                    <a:lnB>
                      <a:noFill/>
                    </a:lnB>
                  </a:tcPr>
                </a:tc>
                <a:tc>
                  <a:txBody>
                    <a:bodyPr/>
                    <a:lstStyle/>
                    <a:p>
                      <a:pPr>
                        <a:defRPr sz="1100" b="0">
                          <a:solidFill>
                            <a:srgbClr val="000000"/>
                          </a:solidFill>
                          <a:latin typeface="Calibri"/>
                        </a:defRPr>
                      </a:pPr>
                      <a:r>
                        <a:t>          9.4. Recent Developments in the Market</a:t>
                      </a:r>
                    </a:p>
                  </a:txBody>
                  <a:tcPr>
                    <a:noFill/>
                    <a:lnL>
                      <a:noFill/>
                    </a:lnL>
                    <a:lnR>
                      <a:noFill/>
                    </a:lnR>
                    <a:lnT>
                      <a:noFill/>
                    </a:lnT>
                    <a:lnB>
                      <a:noFill/>
                    </a:lnB>
                  </a:tcPr>
                </a:tc>
              </a:tr>
              <a:tr h="310896">
                <a:tc>
                  <a:txBody>
                    <a:bodyPr/>
                    <a:lstStyle/>
                    <a:p>
                      <a:pPr>
                        <a:defRPr sz="1100" b="0">
                          <a:solidFill>
                            <a:srgbClr val="000000"/>
                          </a:solidFill>
                          <a:latin typeface="Calibri"/>
                        </a:defRPr>
                      </a:pPr>
                      <a:r>
                        <a:t>                    8.2.6. Rest of Europe</a:t>
                      </a:r>
                    </a:p>
                  </a:txBody>
                  <a:tcPr>
                    <a:noFill/>
                    <a:lnL>
                      <a:noFill/>
                    </a:lnL>
                    <a:lnR>
                      <a:noFill/>
                    </a:lnR>
                    <a:lnT>
                      <a:noFill/>
                    </a:lnT>
                    <a:lnB>
                      <a:noFill/>
                    </a:lnB>
                  </a:tcPr>
                </a:tc>
                <a:tc>
                  <a:txBody>
                    <a:bodyPr/>
                    <a:lstStyle/>
                    <a:p>
                      <a:pPr>
                        <a:defRPr sz="1100" b="0">
                          <a:solidFill>
                            <a:srgbClr val="000000"/>
                          </a:solidFill>
                          <a:latin typeface="Calibri"/>
                        </a:defRPr>
                      </a:pPr>
                      <a:r>
                        <a:t>          9.5. Company Market Share Analysis, 2024</a:t>
                      </a:r>
                    </a:p>
                  </a:txBody>
                  <a:tcPr>
                    <a:noFill/>
                    <a:lnL>
                      <a:noFill/>
                    </a:lnL>
                    <a:lnR>
                      <a:noFill/>
                    </a:lnR>
                    <a:lnT>
                      <a:noFill/>
                    </a:lnT>
                    <a:lnB>
                      <a:noFill/>
                    </a:lnB>
                  </a:tcPr>
                </a:tc>
              </a:tr>
              <a:tr h="310896">
                <a:tc>
                  <a:txBody>
                    <a:bodyPr/>
                    <a:lstStyle/>
                    <a:p>
                      <a:pPr>
                        <a:defRPr sz="1100" b="0">
                          <a:solidFill>
                            <a:srgbClr val="000000"/>
                          </a:solidFill>
                          <a:latin typeface="Calibri"/>
                        </a:defRPr>
                      </a:pPr>
                      <a:r>
                        <a:t>          8.3. Asia-Pacific (By Type_1, By Type_2)</a:t>
                      </a:r>
                    </a:p>
                  </a:txBody>
                  <a:tcPr>
                    <a:noFill/>
                    <a:lnL>
                      <a:noFill/>
                    </a:lnL>
                    <a:lnR>
                      <a:noFill/>
                    </a:lnR>
                    <a:lnT>
                      <a:noFill/>
                    </a:lnT>
                    <a:lnB>
                      <a:noFill/>
                    </a:lnB>
                  </a:tcPr>
                </a:tc>
                <a:tc>
                  <a:txBody>
                    <a:bodyPr/>
                    <a:lstStyle/>
                    <a:p>
                      <a:pPr>
                        <a:defRPr sz="1100" b="1">
                          <a:solidFill>
                            <a:srgbClr val="7030A0"/>
                          </a:solidFill>
                          <a:latin typeface="Calibri"/>
                        </a:defRPr>
                      </a:pPr>
                      <a:r>
                        <a:t>10. Key Company Profiles</a:t>
                      </a:r>
                    </a:p>
                  </a:txBody>
                  <a:tcPr>
                    <a:noFill/>
                    <a:lnL>
                      <a:noFill/>
                    </a:lnL>
                    <a:lnR>
                      <a:noFill/>
                    </a:lnR>
                    <a:lnT>
                      <a:noFill/>
                    </a:lnT>
                    <a:lnB>
                      <a:noFill/>
                    </a:lnB>
                  </a:tcPr>
                </a:tc>
              </a:tr>
              <a:tr h="310896">
                <a:tc>
                  <a:txBody>
                    <a:bodyPr/>
                    <a:lstStyle/>
                    <a:p>
                      <a:pPr>
                        <a:defRPr sz="1100" b="0">
                          <a:solidFill>
                            <a:srgbClr val="000000"/>
                          </a:solidFill>
                          <a:latin typeface="Calibri"/>
                        </a:defRPr>
                      </a:pPr>
                      <a:r>
                        <a:t>                    8.3.1. China</a:t>
                      </a:r>
                    </a:p>
                  </a:txBody>
                  <a:tcPr>
                    <a:noFill/>
                    <a:lnL>
                      <a:noFill/>
                    </a:lnL>
                    <a:lnR>
                      <a:noFill/>
                    </a:lnR>
                    <a:lnT>
                      <a:noFill/>
                    </a:lnT>
                    <a:lnB>
                      <a:noFill/>
                    </a:lnB>
                  </a:tcPr>
                </a:tc>
                <a:tc>
                  <a:txBody>
                    <a:bodyPr/>
                    <a:lstStyle/>
                    <a:p>
                      <a:pPr>
                        <a:defRPr sz="1100" b="0">
                          <a:solidFill>
                            <a:srgbClr val="000000"/>
                          </a:solidFill>
                          <a:latin typeface="Calibri"/>
                        </a:defRPr>
                      </a:pPr>
                      <a:r>
                        <a:t>          10.1. Apple Inc.</a:t>
                      </a:r>
                    </a:p>
                  </a:txBody>
                  <a:tcPr>
                    <a:noFill/>
                    <a:lnL>
                      <a:noFill/>
                    </a:lnL>
                    <a:lnR>
                      <a:noFill/>
                    </a:lnR>
                    <a:lnT>
                      <a:noFill/>
                    </a:lnT>
                    <a:lnB>
                      <a:noFill/>
                    </a:lnB>
                  </a:tcPr>
                </a:tc>
              </a:tr>
              <a:tr h="310896">
                <a:tc>
                  <a:txBody>
                    <a:bodyPr/>
                    <a:lstStyle/>
                    <a:p>
                      <a:pPr>
                        <a:defRPr sz="1100" b="0">
                          <a:solidFill>
                            <a:srgbClr val="000000"/>
                          </a:solidFill>
                          <a:latin typeface="Calibri"/>
                        </a:defRPr>
                      </a:pPr>
                      <a:r>
                        <a:t>                    8.3.2. India</a:t>
                      </a:r>
                    </a:p>
                  </a:txBody>
                  <a:tcPr>
                    <a:noFill/>
                    <a:lnL>
                      <a:noFill/>
                    </a:lnL>
                    <a:lnR>
                      <a:noFill/>
                    </a:lnR>
                    <a:lnT>
                      <a:noFill/>
                    </a:lnT>
                    <a:lnB>
                      <a:noFill/>
                    </a:lnB>
                  </a:tcPr>
                </a:tc>
                <a:tc>
                  <a:txBody>
                    <a:bodyPr/>
                    <a:lstStyle/>
                    <a:p>
                      <a:pPr>
                        <a:defRPr sz="1100" b="0">
                          <a:solidFill>
                            <a:srgbClr val="000000"/>
                          </a:solidFill>
                          <a:latin typeface="Calibri"/>
                        </a:defRPr>
                      </a:pPr>
                      <a:r>
                        <a:t>                    10.1.1. Company Overview</a:t>
                      </a:r>
                    </a:p>
                  </a:txBody>
                  <a:tcPr>
                    <a:noFill/>
                    <a:lnL>
                      <a:noFill/>
                    </a:lnL>
                    <a:lnR>
                      <a:noFill/>
                    </a:lnR>
                    <a:lnT>
                      <a:noFill/>
                    </a:lnT>
                    <a:lnB>
                      <a:noFill/>
                    </a:lnB>
                  </a:tcPr>
                </a:tc>
              </a:tr>
              <a:tr h="310896">
                <a:tc>
                  <a:txBody>
                    <a:bodyPr/>
                    <a:lstStyle/>
                    <a:p>
                      <a:pPr>
                        <a:defRPr sz="1100" b="0">
                          <a:solidFill>
                            <a:srgbClr val="000000"/>
                          </a:solidFill>
                          <a:latin typeface="Calibri"/>
                        </a:defRPr>
                      </a:pPr>
                      <a:r>
                        <a:t>                    8.3.3. Japan</a:t>
                      </a:r>
                    </a:p>
                  </a:txBody>
                  <a:tcPr>
                    <a:noFill/>
                    <a:lnL>
                      <a:noFill/>
                    </a:lnL>
                    <a:lnR>
                      <a:noFill/>
                    </a:lnR>
                    <a:lnT>
                      <a:noFill/>
                    </a:lnT>
                    <a:lnB>
                      <a:noFill/>
                    </a:lnB>
                  </a:tcPr>
                </a:tc>
                <a:tc>
                  <a:txBody>
                    <a:bodyPr/>
                    <a:lstStyle/>
                    <a:p>
                      <a:pPr>
                        <a:defRPr sz="1100" b="0">
                          <a:solidFill>
                            <a:srgbClr val="000000"/>
                          </a:solidFill>
                          <a:latin typeface="Calibri"/>
                        </a:defRPr>
                      </a:pPr>
                      <a:r>
                        <a:t>                    10.1.2. Product Portfolio Overview</a:t>
                      </a:r>
                    </a:p>
                  </a:txBody>
                  <a:tcPr>
                    <a:noFill/>
                    <a:lnL>
                      <a:noFill/>
                    </a:lnL>
                    <a:lnR>
                      <a:noFill/>
                    </a:lnR>
                    <a:lnT>
                      <a:noFill/>
                    </a:lnT>
                    <a:lnB>
                      <a:noFill/>
                    </a:lnB>
                  </a:tcPr>
                </a:tc>
              </a:tr>
              <a:tr h="310896">
                <a:tc>
                  <a:txBody>
                    <a:bodyPr/>
                    <a:lstStyle/>
                    <a:p>
                      <a:pPr>
                        <a:defRPr sz="1100" b="0">
                          <a:solidFill>
                            <a:srgbClr val="000000"/>
                          </a:solidFill>
                          <a:latin typeface="Calibri"/>
                        </a:defRPr>
                      </a:pPr>
                      <a:r>
                        <a:t>                    8.3.4. South Korea</a:t>
                      </a:r>
                    </a:p>
                  </a:txBody>
                  <a:tcPr>
                    <a:noFill/>
                    <a:lnL>
                      <a:noFill/>
                    </a:lnL>
                    <a:lnR>
                      <a:noFill/>
                    </a:lnR>
                    <a:lnT>
                      <a:noFill/>
                    </a:lnT>
                    <a:lnB>
                      <a:noFill/>
                    </a:lnB>
                  </a:tcPr>
                </a:tc>
                <a:tc>
                  <a:txBody>
                    <a:bodyPr/>
                    <a:lstStyle/>
                    <a:p>
                      <a:pPr>
                        <a:defRPr sz="1100" b="0">
                          <a:solidFill>
                            <a:srgbClr val="000000"/>
                          </a:solidFill>
                          <a:latin typeface="Calibri"/>
                        </a:defRPr>
                      </a:pPr>
                      <a:r>
                        <a:t>                    10.1.3. Financial Overview</a:t>
                      </a:r>
                    </a:p>
                  </a:txBody>
                  <a:tcPr>
                    <a:noFill/>
                    <a:lnL>
                      <a:noFill/>
                    </a:lnL>
                    <a:lnR>
                      <a:noFill/>
                    </a:lnR>
                    <a:lnT>
                      <a:noFill/>
                    </a:lnT>
                    <a:lnB>
                      <a:noFill/>
                    </a:lnB>
                  </a:tcPr>
                </a:tc>
              </a:tr>
              <a:tr h="310896">
                <a:tc>
                  <a:txBody>
                    <a:bodyPr/>
                    <a:lstStyle/>
                    <a:p>
                      <a:pPr>
                        <a:defRPr sz="1100" b="0">
                          <a:solidFill>
                            <a:srgbClr val="000000"/>
                          </a:solidFill>
                          <a:latin typeface="Calibri"/>
                        </a:defRPr>
                      </a:pPr>
                      <a:r>
                        <a:t>                    8.3.5. Rest of Asia Pacific</a:t>
                      </a:r>
                    </a:p>
                  </a:txBody>
                  <a:tcPr>
                    <a:noFill/>
                    <a:lnL>
                      <a:noFill/>
                    </a:lnL>
                    <a:lnR>
                      <a:noFill/>
                    </a:lnR>
                    <a:lnT>
                      <a:noFill/>
                    </a:lnT>
                    <a:lnB>
                      <a:noFill/>
                    </a:lnB>
                  </a:tcPr>
                </a:tc>
                <a:tc>
                  <a:txBody>
                    <a:bodyPr/>
                    <a:lstStyle/>
                    <a:p>
                      <a:pPr>
                        <a:defRPr sz="1100" b="0">
                          <a:solidFill>
                            <a:srgbClr val="000000"/>
                          </a:solidFill>
                          <a:latin typeface="Calibri"/>
                        </a:defRPr>
                      </a:pPr>
                      <a:r>
                        <a:t>                    10.1.4. Key Developments</a:t>
                      </a:r>
                    </a:p>
                  </a:txBody>
                  <a:tcPr>
                    <a:noFill/>
                    <a:lnL>
                      <a:noFill/>
                    </a:lnL>
                    <a:lnR>
                      <a:noFill/>
                    </a:lnR>
                    <a:lnT>
                      <a:noFill/>
                    </a:lnT>
                    <a:lnB>
                      <a:noFill/>
                    </a:lnB>
                  </a:tcPr>
                </a:tc>
              </a:tr>
              <a:tr h="310896">
                <a:tc>
                  <a:txBody>
                    <a:bodyPr/>
                    <a:lstStyle/>
                    <a:p>
                      <a:pPr>
                        <a:defRPr sz="1100" b="0">
                          <a:solidFill>
                            <a:srgbClr val="000000"/>
                          </a:solidFill>
                          <a:latin typeface="Calibri"/>
                        </a:defRPr>
                      </a:pPr>
                      <a:r>
                        <a:t>          8.4. Latin America (By Type_1, By Type_2)</a:t>
                      </a:r>
                    </a:p>
                  </a:txBody>
                  <a:tcPr>
                    <a:noFill/>
                    <a:lnL>
                      <a:noFill/>
                    </a:lnL>
                    <a:lnR>
                      <a:noFill/>
                    </a:lnR>
                    <a:lnT>
                      <a:noFill/>
                    </a:lnT>
                    <a:lnB>
                      <a:noFill/>
                    </a:lnB>
                  </a:tcPr>
                </a:tc>
                <a:tc>
                  <a:txBody>
                    <a:bodyPr/>
                    <a:lstStyle/>
                    <a:p>
                      <a:pPr>
                        <a:defRPr sz="1100" b="0">
                          <a:solidFill>
                            <a:srgbClr val="000000"/>
                          </a:solidFill>
                          <a:latin typeface="Calibri"/>
                        </a:defRPr>
                      </a:pPr>
                      <a:r>
                        <a:t>          *The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r>
              <a:tr h="310896">
                <a:tc>
                  <a:txBody>
                    <a:bodyPr/>
                    <a:lstStyle/>
                    <a:p>
                      <a:pPr>
                        <a:defRPr sz="1100" b="0">
                          <a:solidFill>
                            <a:srgbClr val="000000"/>
                          </a:solidFill>
                          <a:latin typeface="Calibri"/>
                        </a:defRPr>
                      </a:pPr>
                      <a:r>
                        <a:t>                    8.4.1. Brazil</a:t>
                      </a:r>
                    </a:p>
                  </a:txBody>
                  <a:tcPr>
                    <a:noFill/>
                    <a:lnL>
                      <a:noFill/>
                    </a:lnL>
                    <a:lnR>
                      <a:noFill/>
                    </a:lnR>
                    <a:lnT>
                      <a:noFill/>
                    </a:lnT>
                    <a:lnB>
                      <a:noFill/>
                    </a:lnB>
                  </a:tcPr>
                </a:tc>
                <a:tc>
                  <a:txBody>
                    <a:bodyPr/>
                    <a:lstStyle/>
                    <a:p>
                      <a:pPr>
                        <a:defRPr sz="1100" b="0">
                          <a:solidFill>
                            <a:srgbClr val="000000"/>
                          </a:solidFill>
                          <a:latin typeface="Calibri"/>
                        </a:defRPr>
                      </a:pPr>
                      <a:r>
                        <a:t>          10.2. Microsoft Corporation</a:t>
                      </a:r>
                    </a:p>
                  </a:txBody>
                  <a:tcPr>
                    <a:noFill/>
                    <a:lnL>
                      <a:noFill/>
                    </a:lnL>
                    <a:lnR>
                      <a:noFill/>
                    </a:lnR>
                    <a:lnT>
                      <a:noFill/>
                    </a:lnT>
                    <a:lnB>
                      <a:noFill/>
                    </a:lnB>
                  </a:tcPr>
                </a:tc>
              </a:tr>
              <a:tr h="310896">
                <a:tc>
                  <a:txBody>
                    <a:bodyPr/>
                    <a:lstStyle/>
                    <a:p>
                      <a:pPr>
                        <a:defRPr sz="1100" b="0">
                          <a:solidFill>
                            <a:srgbClr val="000000"/>
                          </a:solidFill>
                          <a:latin typeface="Calibri"/>
                        </a:defRPr>
                      </a:pPr>
                      <a:r>
                        <a:t>                    8.4.2. Mexico</a:t>
                      </a:r>
                    </a:p>
                  </a:txBody>
                  <a:tcPr>
                    <a:noFill/>
                    <a:lnL>
                      <a:noFill/>
                    </a:lnL>
                    <a:lnR>
                      <a:noFill/>
                    </a:lnR>
                    <a:lnT>
                      <a:noFill/>
                    </a:lnT>
                    <a:lnB>
                      <a:noFill/>
                    </a:lnB>
                  </a:tcPr>
                </a:tc>
                <a:tc>
                  <a:txBody>
                    <a:bodyPr/>
                    <a:lstStyle/>
                    <a:p>
                      <a:pPr>
                        <a:defRPr sz="1100" b="0">
                          <a:solidFill>
                            <a:srgbClr val="000000"/>
                          </a:solidFill>
                          <a:latin typeface="Calibri"/>
                        </a:defRPr>
                      </a:pPr>
                      <a:r>
                        <a:t>          10.3. Dell Inc.</a:t>
                      </a:r>
                    </a:p>
                  </a:txBody>
                  <a:tcPr>
                    <a:noFill/>
                    <a:lnL>
                      <a:noFill/>
                    </a:lnL>
                    <a:lnR>
                      <a:noFill/>
                    </a:lnR>
                    <a:lnT>
                      <a:noFill/>
                    </a:lnT>
                    <a:lnB>
                      <a:noFill/>
                    </a:lnB>
                  </a:tcPr>
                </a:tc>
              </a:tr>
              <a:tr h="310896">
                <a:tc>
                  <a:txBody>
                    <a:bodyPr/>
                    <a:lstStyle/>
                    <a:p>
                      <a:pPr>
                        <a:defRPr sz="1100" b="0">
                          <a:solidFill>
                            <a:srgbClr val="000000"/>
                          </a:solidFill>
                          <a:latin typeface="Calibri"/>
                        </a:defRPr>
                      </a:pPr>
                      <a:r>
                        <a:t>                    8.4.3. Rest of Latin America</a:t>
                      </a:r>
                    </a:p>
                  </a:txBody>
                  <a:tcPr>
                    <a:noFill/>
                    <a:lnL>
                      <a:noFill/>
                    </a:lnL>
                    <a:lnR>
                      <a:noFill/>
                    </a:lnR>
                    <a:lnT>
                      <a:noFill/>
                    </a:lnT>
                    <a:lnB>
                      <a:noFill/>
                    </a:lnB>
                  </a:tcPr>
                </a:tc>
                <a:tc>
                  <a:txBody>
                    <a:bodyPr/>
                    <a:lstStyle/>
                    <a:p>
                      <a:pPr>
                        <a:defRPr sz="1100" b="0">
                          <a:solidFill>
                            <a:srgbClr val="000000"/>
                          </a:solidFill>
                          <a:latin typeface="Calibri"/>
                        </a:defRPr>
                      </a:pPr>
                      <a:r>
                        <a:t>          10.4. Lenovo Group Limited</a:t>
                      </a:r>
                    </a:p>
                  </a:txBody>
                  <a:tcPr>
                    <a:noFill/>
                    <a:lnL>
                      <a:noFill/>
                    </a:lnL>
                    <a:lnR>
                      <a:noFill/>
                    </a:lnR>
                    <a:lnT>
                      <a:noFill/>
                    </a:lnT>
                    <a:lnB>
                      <a:noFill/>
                    </a:lnB>
                  </a:tcPr>
                </a:tc>
              </a:tr>
              <a:tr h="310896">
                <a:tc>
                  <a:txBody>
                    <a:bodyPr/>
                    <a:lstStyle/>
                    <a:p>
                      <a:pPr>
                        <a:defRPr sz="1100" b="0">
                          <a:solidFill>
                            <a:srgbClr val="000000"/>
                          </a:solidFill>
                          <a:latin typeface="Calibri"/>
                        </a:defRPr>
                      </a:pPr>
                      <a:r>
                        <a:t>          8.5. Middle East &amp; Africa (By Type_1, By Type_2)</a:t>
                      </a:r>
                    </a:p>
                  </a:txBody>
                  <a:tcPr>
                    <a:noFill/>
                    <a:lnL>
                      <a:noFill/>
                    </a:lnL>
                    <a:lnR>
                      <a:noFill/>
                    </a:lnR>
                    <a:lnT>
                      <a:noFill/>
                    </a:lnT>
                    <a:lnB>
                      <a:noFill/>
                    </a:lnB>
                  </a:tcPr>
                </a:tc>
                <a:tc>
                  <a:txBody>
                    <a:bodyPr/>
                    <a:lstStyle/>
                    <a:p>
                      <a:pPr>
                        <a:defRPr sz="1100" b="0">
                          <a:solidFill>
                            <a:srgbClr val="000000"/>
                          </a:solidFill>
                          <a:latin typeface="Calibri"/>
                        </a:defRPr>
                      </a:pPr>
                      <a:r>
                        <a:t>          10.5. Hewlett-Packard Company</a:t>
                      </a:r>
                    </a:p>
                  </a:txBody>
                  <a:tcPr>
                    <a:noFill/>
                    <a:lnL>
                      <a:noFill/>
                    </a:lnL>
                    <a:lnR>
                      <a:noFill/>
                    </a:lnR>
                    <a:lnT>
                      <a:noFill/>
                    </a:lnT>
                    <a:lnB>
                      <a:noFill/>
                    </a:lnB>
                  </a:tcPr>
                </a:tc>
              </a:tr>
              <a:tr h="310896">
                <a:tc>
                  <a:txBody>
                    <a:bodyPr/>
                    <a:lstStyle/>
                    <a:p>
                      <a:pPr>
                        <a:defRPr sz="1100" b="0">
                          <a:solidFill>
                            <a:srgbClr val="000000"/>
                          </a:solidFill>
                          <a:latin typeface="Calibri"/>
                        </a:defRPr>
                      </a:pPr>
                      <a:r>
                        <a:t>                    8.5.1. GCC Countries</a:t>
                      </a:r>
                    </a:p>
                  </a:txBody>
                  <a:tcPr>
                    <a:noFill/>
                    <a:lnL>
                      <a:noFill/>
                    </a:lnL>
                    <a:lnR>
                      <a:noFill/>
                    </a:lnR>
                    <a:lnT>
                      <a:noFill/>
                    </a:lnT>
                    <a:lnB>
                      <a:noFill/>
                    </a:lnB>
                  </a:tcPr>
                </a:tc>
                <a:tc>
                  <a:txBody>
                    <a:bodyPr/>
                    <a:lstStyle/>
                    <a:p>
                      <a:pPr>
                        <a:defRPr sz="1100" b="0">
                          <a:solidFill>
                            <a:srgbClr val="000000"/>
                          </a:solidFill>
                          <a:latin typeface="Calibri"/>
                        </a:defRPr>
                      </a:pPr>
                      <a:r>
                        <a:t>          10.6. ASUS TeK Computer Inc.</a:t>
                      </a:r>
                    </a:p>
                  </a:txBody>
                  <a:tcPr>
                    <a:noFill/>
                    <a:lnL>
                      <a:noFill/>
                    </a:lnL>
                    <a:lnR>
                      <a:noFill/>
                    </a:lnR>
                    <a:lnT>
                      <a:noFill/>
                    </a:lnT>
                    <a:lnB>
                      <a:noFill/>
                    </a:lnB>
                  </a:tcPr>
                </a:tc>
              </a:tr>
              <a:tr h="310896">
                <a:tc>
                  <a:txBody>
                    <a:bodyPr/>
                    <a:lstStyle/>
                    <a:p>
                      <a:pPr>
                        <a:defRPr sz="1100" b="0">
                          <a:solidFill>
                            <a:srgbClr val="000000"/>
                          </a:solidFill>
                          <a:latin typeface="Calibri"/>
                        </a:defRPr>
                      </a:pPr>
                      <a:r>
                        <a:t>                    8.5.2. South Africa</a:t>
                      </a:r>
                    </a:p>
                  </a:txBody>
                  <a:tcPr>
                    <a:noFill/>
                    <a:lnL>
                      <a:noFill/>
                    </a:lnL>
                    <a:lnR>
                      <a:noFill/>
                    </a:lnR>
                    <a:lnT>
                      <a:noFill/>
                    </a:lnT>
                    <a:lnB>
                      <a:noFill/>
                    </a:lnB>
                  </a:tcPr>
                </a:tc>
                <a:tc>
                  <a:txBody>
                    <a:bodyPr/>
                    <a:lstStyle/>
                    <a:p>
                      <a:pPr>
                        <a:defRPr sz="1100" b="0">
                          <a:solidFill>
                            <a:srgbClr val="000000"/>
                          </a:solidFill>
                          <a:latin typeface="Calibri"/>
                        </a:defRPr>
                      </a:pPr>
                      <a:r>
                        <a:t>          10.7. Acer Incorporated</a:t>
                      </a:r>
                    </a:p>
                  </a:txBody>
                  <a:tcPr>
                    <a:noFill/>
                    <a:lnL>
                      <a:noFill/>
                    </a:lnL>
                    <a:lnR>
                      <a:noFill/>
                    </a:lnR>
                    <a:lnT>
                      <a:noFill/>
                    </a:lnT>
                    <a:lnB>
                      <a:noFill/>
                    </a:lnB>
                  </a:tcPr>
                </a:tc>
              </a:tr>
              <a:tr h="310896">
                <a:tc>
                  <a:txBody>
                    <a:bodyPr/>
                    <a:lstStyle/>
                    <a:p>
                      <a:pPr>
                        <a:defRPr sz="1100" b="0">
                          <a:solidFill>
                            <a:srgbClr val="000000"/>
                          </a:solidFill>
                          <a:latin typeface="Calibri"/>
                        </a:defRPr>
                      </a:pPr>
                      <a:r>
                        <a:t>                    8.5.3. Rest of Middle East &amp; Africa</a:t>
                      </a:r>
                    </a:p>
                  </a:txBody>
                  <a:tcPr>
                    <a:noFill/>
                    <a:lnL>
                      <a:noFill/>
                    </a:lnL>
                    <a:lnR>
                      <a:noFill/>
                    </a:lnR>
                    <a:lnT>
                      <a:noFill/>
                    </a:lnT>
                    <a:lnB>
                      <a:noFill/>
                    </a:lnB>
                  </a:tcPr>
                </a:tc>
                <a:tc>
                  <a:txBody>
                    <a:bodyPr/>
                    <a:lstStyle/>
                    <a:p>
                      <a:pPr>
                        <a:defRPr sz="1100" b="0">
                          <a:solidFill>
                            <a:srgbClr val="000000"/>
                          </a:solidFill>
                          <a:latin typeface="Calibri"/>
                        </a:defRPr>
                      </a:pPr>
                      <a:r>
                        <a:t>          10.8. Toshiba Corporation</a:t>
                      </a:r>
                    </a:p>
                  </a:txBody>
                  <a:tcPr>
                    <a:noFill/>
                    <a:lnL>
                      <a:noFill/>
                    </a:lnL>
                    <a:lnR>
                      <a:noFill/>
                    </a:lnR>
                    <a:lnT>
                      <a:noFill/>
                    </a:lnT>
                    <a:lnB>
                      <a:noFill/>
                    </a:lnB>
                  </a:tcPr>
                </a:tc>
              </a:tr>
              <a:tr h="310896">
                <a:tc>
                  <a:txBody>
                    <a:bodyPr/>
                    <a:lstStyle/>
                    <a:p>
                      <a:pPr>
                        <a:defRPr sz="1100" b="1">
                          <a:solidFill>
                            <a:srgbClr val="7030A0"/>
                          </a:solidFill>
                          <a:latin typeface="Calibri"/>
                        </a:defRPr>
                      </a:pPr>
                      <a:r>
                        <a:t>9. Competitive Dashboard</a:t>
                      </a:r>
                    </a:p>
                  </a:txBody>
                  <a:tcPr>
                    <a:noFill/>
                    <a:lnL>
                      <a:noFill/>
                    </a:lnL>
                    <a:lnR>
                      <a:noFill/>
                    </a:lnR>
                    <a:lnT>
                      <a:noFill/>
                    </a:lnT>
                    <a:lnB>
                      <a:noFill/>
                    </a:lnB>
                  </a:tcPr>
                </a:tc>
                <a:tc>
                  <a:txBody>
                    <a:bodyPr/>
                    <a:lstStyle/>
                    <a:p>
                      <a:pPr>
                        <a:defRPr sz="1100" b="0">
                          <a:solidFill>
                            <a:srgbClr val="000000"/>
                          </a:solidFill>
                          <a:latin typeface="Calibri"/>
                        </a:defRPr>
                      </a:pPr>
                      <a:r>
                        <a:t>          10.9. Sony Corporation</a:t>
                      </a:r>
                    </a:p>
                  </a:txBody>
                  <a:tcPr>
                    <a:noFill/>
                    <a:lnL>
                      <a:noFill/>
                    </a:lnL>
                    <a:lnR>
                      <a:noFill/>
                    </a:lnR>
                    <a:lnT>
                      <a:noFill/>
                    </a:lnT>
                    <a:lnB>
                      <a:noFill/>
                    </a:lnB>
                  </a:tcPr>
                </a:tc>
              </a:tr>
              <a:tr h="310896">
                <a:tc>
                  <a:txBody>
                    <a:bodyPr/>
                    <a:lstStyle/>
                    <a:p>
                      <a:pPr>
                        <a:defRPr sz="1100" b="0">
                          <a:solidFill>
                            <a:srgbClr val="000000"/>
                          </a:solidFill>
                          <a:latin typeface="Calibri"/>
                        </a:defRPr>
                      </a:pPr>
                      <a:r>
                        <a:t>          9.1. Top 5 Player Comparison</a:t>
                      </a:r>
                    </a:p>
                  </a:txBody>
                  <a:tcPr>
                    <a:noFill/>
                    <a:lnL>
                      <a:noFill/>
                    </a:lnL>
                    <a:lnR>
                      <a:noFill/>
                    </a:lnR>
                    <a:lnT>
                      <a:noFill/>
                    </a:lnT>
                    <a:lnB>
                      <a:noFill/>
                    </a:lnB>
                  </a:tcPr>
                </a:tc>
                <a:tc>
                  <a:txBody>
                    <a:bodyPr/>
                    <a:lstStyle/>
                    <a:p>
                      <a:pPr>
                        <a:defRPr sz="1100" b="0">
                          <a:solidFill>
                            <a:srgbClr val="000000"/>
                          </a:solidFill>
                          <a:latin typeface="Calibri"/>
                        </a:defRPr>
                      </a:pPr>
                      <a:r>
                        <a:t>          10.10. Samsung Electronics Co., Ltd.</a:t>
                      </a:r>
                    </a:p>
                  </a:txBody>
                  <a:tcPr>
                    <a:noFill/>
                    <a:lnL>
                      <a:noFill/>
                    </a:lnL>
                    <a:lnR>
                      <a:noFill/>
                    </a:lnR>
                    <a:lnT>
                      <a:noFill/>
                    </a:lnT>
                    <a:lnB>
                      <a:noFill/>
                    </a:lnB>
                  </a:tcPr>
                </a:tc>
              </a:tr>
              <a:tr h="310896">
                <a:tc>
                  <a:txBody>
                    <a:bodyPr/>
                    <a:lstStyle/>
                    <a:p>
                      <a:pPr>
                        <a:defRPr sz="1100" b="0">
                          <a:solidFill>
                            <a:srgbClr val="000000"/>
                          </a:solidFill>
                          <a:latin typeface="Calibri"/>
                        </a:defRPr>
                      </a:pPr>
                      <a:r>
                        <a:t>          9.2. Market Positioning of Key Players, 2024</a:t>
                      </a:r>
                    </a:p>
                  </a:txBody>
                  <a:tcPr>
                    <a:noFill/>
                    <a:lnL>
                      <a:noFill/>
                    </a:lnL>
                    <a:lnR>
                      <a:noFill/>
                    </a:lnR>
                    <a:lnT>
                      <a:noFill/>
                    </a:lnT>
                    <a:lnB>
                      <a:noFill/>
                    </a:lnB>
                  </a:tcPr>
                </a:tc>
                <a:tc>
                  <a:txBody>
                    <a:bodyPr/>
                    <a:lstStyle/>
                    <a:p>
                      <a:pPr>
                        <a:defRPr sz="1100" b="1">
                          <a:solidFill>
                            <a:srgbClr val="7030A0"/>
                          </a:solidFill>
                          <a:latin typeface="Calibri"/>
                        </a:defRPr>
                      </a:pPr>
                      <a:r>
                        <a:t>11. Conclusion &amp; Recommendation</a:t>
                      </a:r>
                    </a:p>
                  </a:txBody>
                  <a:tcPr>
                    <a:noFill/>
                    <a:lnL>
                      <a:noFill/>
                    </a:lnL>
                    <a:lnR>
                      <a:noFill/>
                    </a:lnR>
                    <a:lnT>
                      <a:noFill/>
                    </a:lnT>
                    <a:lnB>
                      <a:noFill/>
                    </a:lnB>
                  </a:tcPr>
                </a:tc>
              </a:tr>
              <a:tr h="310896">
                <a:tc>
                  <a:txBody>
                    <a:bodyPr/>
                    <a:lstStyle/>
                    <a:p>
                      <a:pPr>
                        <a:defRPr sz="1100" b="0">
                          <a:solidFill>
                            <a:srgbClr val="000000"/>
                          </a:solidFill>
                          <a:latin typeface="Calibri"/>
                        </a:defRPr>
                      </a:pPr>
                      <a:r>
                        <a:t>          9.3. Strategies Adopted by Key Market Players</a:t>
                      </a:r>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6217920"/>
        </p:xfrm>
        <a:graphic>
          <a:graphicData uri="http://schemas.openxmlformats.org/drawingml/2006/table">
            <a:tbl>
              <a:tblPr firstRow="1" bandRow="1">
                <a:tableStyleId>{5C22544A-7EE6-4342-B048-85BDC9FD1C3A}</a:tableStyleId>
              </a:tblPr>
              <a:tblGrid>
                <a:gridCol w="4572000"/>
                <a:gridCol w="4572000"/>
              </a:tblGrid>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6217920"/>
        </p:xfrm>
        <a:graphic>
          <a:graphicData uri="http://schemas.openxmlformats.org/drawingml/2006/table">
            <a:tbl>
              <a:tblPr firstRow="1" bandRow="1">
                <a:tableStyleId>{5C22544A-7EE6-4342-B048-85BDC9FD1C3A}</a:tableStyleId>
              </a:tblPr>
              <a:tblGrid>
                <a:gridCol w="4572000"/>
                <a:gridCol w="4572000"/>
              </a:tblGrid>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3642888"/>
            <a:ext cx="7321550" cy="359946"/>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002834"/>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13463</TotalTime>
  <Words>2451</Words>
  <Application>Microsoft Office PowerPoint</Application>
  <PresentationFormat>Widescreen</PresentationFormat>
  <Paragraphs>499</Paragraphs>
  <Slides>40</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40</vt:i4>
      </vt:variant>
    </vt:vector>
  </HeadingPairs>
  <TitlesOfParts>
    <vt:vector size="54"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79</cp:revision>
  <dcterms:created xsi:type="dcterms:W3CDTF">2024-08-12T13:13:25Z</dcterms:created>
  <dcterms:modified xsi:type="dcterms:W3CDTF">2025-07-31T12:58:55Z</dcterms:modified>
</cp:coreProperties>
</file>